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63" r:id="rId4"/>
    <p:sldId id="259" r:id="rId5"/>
    <p:sldId id="260" r:id="rId6"/>
    <p:sldId id="261" r:id="rId7"/>
    <p:sldId id="262" r:id="rId8"/>
    <p:sldId id="265" r:id="rId9"/>
    <p:sldId id="303" r:id="rId10"/>
    <p:sldId id="267" r:id="rId11"/>
    <p:sldId id="304" r:id="rId12"/>
    <p:sldId id="268" r:id="rId13"/>
    <p:sldId id="269" r:id="rId14"/>
    <p:sldId id="281" r:id="rId15"/>
    <p:sldId id="282" r:id="rId16"/>
    <p:sldId id="283" r:id="rId17"/>
    <p:sldId id="284" r:id="rId18"/>
    <p:sldId id="286" r:id="rId19"/>
    <p:sldId id="300" r:id="rId20"/>
    <p:sldId id="270" r:id="rId21"/>
    <p:sldId id="271" r:id="rId22"/>
    <p:sldId id="273" r:id="rId23"/>
    <p:sldId id="274" r:id="rId24"/>
    <p:sldId id="275" r:id="rId25"/>
    <p:sldId id="276" r:id="rId26"/>
    <p:sldId id="280" r:id="rId27"/>
    <p:sldId id="278" r:id="rId28"/>
    <p:sldId id="287" r:id="rId29"/>
    <p:sldId id="291" r:id="rId30"/>
    <p:sldId id="295" r:id="rId31"/>
    <p:sldId id="296" r:id="rId32"/>
    <p:sldId id="298" r:id="rId33"/>
    <p:sldId id="299" r:id="rId34"/>
    <p:sldId id="301" r:id="rId35"/>
    <p:sldId id="302" r:id="rId3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FC42E1"/>
    <a:srgbClr val="66FF66"/>
    <a:srgbClr val="FF6161"/>
    <a:srgbClr val="93885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92" autoAdjust="0"/>
    <p:restoredTop sz="97535" autoAdjust="0"/>
  </p:normalViewPr>
  <p:slideViewPr>
    <p:cSldViewPr>
      <p:cViewPr>
        <p:scale>
          <a:sx n="60" d="100"/>
          <a:sy n="60" d="100"/>
        </p:scale>
        <p:origin x="-690" y="-3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65C16E-A048-467F-AFE5-B534CF4CB5CE}" type="datetimeFigureOut">
              <a:rPr lang="it-IT" smtClean="0"/>
              <a:pPr/>
              <a:t>19/04/2012</a:t>
            </a:fld>
            <a:endParaRPr lang="it-IT" dirty="0"/>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E55ECD-DC32-4434-8216-37CE563F0D4A}" type="slidenum">
              <a:rPr lang="it-IT" smtClean="0"/>
              <a:pPr/>
              <a:t>‹N›</a:t>
            </a:fld>
            <a:endParaRPr lang="it-IT" dirty="0"/>
          </a:p>
        </p:txBody>
      </p:sp>
    </p:spTree>
    <p:extLst>
      <p:ext uri="{BB962C8B-B14F-4D97-AF65-F5344CB8AC3E}">
        <p14:creationId xmlns:p14="http://schemas.microsoft.com/office/powerpoint/2010/main" xmlns="" val="3759163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921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smtClean="0"/>
          </a:p>
        </p:txBody>
      </p:sp>
      <p:sp>
        <p:nvSpPr>
          <p:cNvPr id="922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7713EA-A100-4798-AA8B-0A651F3835CE}" type="slidenum">
              <a:rPr lang="it-IT"/>
              <a:pPr fontAlgn="base">
                <a:spcBef>
                  <a:spcPct val="0"/>
                </a:spcBef>
                <a:spcAft>
                  <a:spcPct val="0"/>
                </a:spcAft>
              </a:pPr>
              <a:t>4</a:t>
            </a:fld>
            <a:endParaRPr lang="it-I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06ABE82B-1164-4D5E-9B3F-AC34874559A6}" type="slidenum">
              <a:rPr lang="it-IT" smtClean="0"/>
              <a:pPr/>
              <a:t>27</a:t>
            </a:fld>
            <a:endParaRPr lang="it-IT"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CFDFE5C-CF53-4465-975E-9B6E855AB1F0}" type="datetimeFigureOut">
              <a:rPr lang="it-IT" smtClean="0"/>
              <a:pPr/>
              <a:t>19/04/2012</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59C9918-3605-4B86-B1CC-72D7D3513E87}" type="slidenum">
              <a:rPr lang="it-IT" smtClean="0"/>
              <a:pPr/>
              <a:t>‹N›</a:t>
            </a:fld>
            <a:endParaRPr lang="it-IT" dirty="0"/>
          </a:p>
        </p:txBody>
      </p:sp>
    </p:spTree>
  </p:cSld>
  <p:clrMapOvr>
    <a:masterClrMapping/>
  </p:clrMapOvr>
  <mc:AlternateContent xmlns:mc="http://schemas.openxmlformats.org/markup-compatibility/2006">
    <mc:Choice xmlns:p14="http://schemas.microsoft.com/office/powerpoint/2010/main" xmlns="" Requires="p14">
      <p:transition spd="slow" p14:dur="1600" advTm="1217">
        <p14:gallery dir="l"/>
      </p:transition>
    </mc:Choice>
    <mc:Fallback>
      <p:transition spd="slow" advTm="1217">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CFDFE5C-CF53-4465-975E-9B6E855AB1F0}" type="datetimeFigureOut">
              <a:rPr lang="it-IT" smtClean="0"/>
              <a:pPr/>
              <a:t>19/04/2012</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59C9918-3605-4B86-B1CC-72D7D3513E87}" type="slidenum">
              <a:rPr lang="it-IT" smtClean="0"/>
              <a:pPr/>
              <a:t>‹N›</a:t>
            </a:fld>
            <a:endParaRPr lang="it-IT" dirty="0"/>
          </a:p>
        </p:txBody>
      </p:sp>
    </p:spTree>
  </p:cSld>
  <p:clrMapOvr>
    <a:masterClrMapping/>
  </p:clrMapOvr>
  <mc:AlternateContent xmlns:mc="http://schemas.openxmlformats.org/markup-compatibility/2006">
    <mc:Choice xmlns:p14="http://schemas.microsoft.com/office/powerpoint/2010/main" xmlns="" Requires="p14">
      <p:transition spd="slow" p14:dur="1600" advTm="1217">
        <p14:gallery dir="l"/>
      </p:transition>
    </mc:Choice>
    <mc:Fallback>
      <p:transition spd="slow" advTm="1217">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CFDFE5C-CF53-4465-975E-9B6E855AB1F0}" type="datetimeFigureOut">
              <a:rPr lang="it-IT" smtClean="0"/>
              <a:pPr/>
              <a:t>19/04/2012</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59C9918-3605-4B86-B1CC-72D7D3513E87}" type="slidenum">
              <a:rPr lang="it-IT" smtClean="0"/>
              <a:pPr/>
              <a:t>‹N›</a:t>
            </a:fld>
            <a:endParaRPr lang="it-IT" dirty="0"/>
          </a:p>
        </p:txBody>
      </p:sp>
    </p:spTree>
  </p:cSld>
  <p:clrMapOvr>
    <a:masterClrMapping/>
  </p:clrMapOvr>
  <mc:AlternateContent xmlns:mc="http://schemas.openxmlformats.org/markup-compatibility/2006">
    <mc:Choice xmlns:p14="http://schemas.microsoft.com/office/powerpoint/2010/main" xmlns="" Requires="p14">
      <p:transition spd="slow" p14:dur="1600" advTm="1217">
        <p14:gallery dir="l"/>
      </p:transition>
    </mc:Choice>
    <mc:Fallback>
      <p:transition spd="slow" advTm="1217">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CFDFE5C-CF53-4465-975E-9B6E855AB1F0}" type="datetimeFigureOut">
              <a:rPr lang="it-IT" smtClean="0"/>
              <a:pPr/>
              <a:t>19/04/2012</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59C9918-3605-4B86-B1CC-72D7D3513E87}" type="slidenum">
              <a:rPr lang="it-IT" smtClean="0"/>
              <a:pPr/>
              <a:t>‹N›</a:t>
            </a:fld>
            <a:endParaRPr lang="it-IT" dirty="0"/>
          </a:p>
        </p:txBody>
      </p:sp>
    </p:spTree>
  </p:cSld>
  <p:clrMapOvr>
    <a:masterClrMapping/>
  </p:clrMapOvr>
  <mc:AlternateContent xmlns:mc="http://schemas.openxmlformats.org/markup-compatibility/2006">
    <mc:Choice xmlns:p14="http://schemas.microsoft.com/office/powerpoint/2010/main" xmlns="" Requires="p14">
      <p:transition spd="slow" p14:dur="1600" advTm="1217">
        <p14:gallery dir="l"/>
      </p:transition>
    </mc:Choice>
    <mc:Fallback>
      <p:transition spd="slow" advTm="1217">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CFDFE5C-CF53-4465-975E-9B6E855AB1F0}" type="datetimeFigureOut">
              <a:rPr lang="it-IT" smtClean="0"/>
              <a:pPr/>
              <a:t>19/04/2012</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59C9918-3605-4B86-B1CC-72D7D3513E87}" type="slidenum">
              <a:rPr lang="it-IT" smtClean="0"/>
              <a:pPr/>
              <a:t>‹N›</a:t>
            </a:fld>
            <a:endParaRPr lang="it-IT" dirty="0"/>
          </a:p>
        </p:txBody>
      </p:sp>
    </p:spTree>
  </p:cSld>
  <p:clrMapOvr>
    <a:masterClrMapping/>
  </p:clrMapOvr>
  <mc:AlternateContent xmlns:mc="http://schemas.openxmlformats.org/markup-compatibility/2006">
    <mc:Choice xmlns:p14="http://schemas.microsoft.com/office/powerpoint/2010/main" xmlns="" Requires="p14">
      <p:transition spd="slow" p14:dur="1600" advTm="1217">
        <p14:gallery dir="l"/>
      </p:transition>
    </mc:Choice>
    <mc:Fallback>
      <p:transition spd="slow" advTm="1217">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CFDFE5C-CF53-4465-975E-9B6E855AB1F0}" type="datetimeFigureOut">
              <a:rPr lang="it-IT" smtClean="0"/>
              <a:pPr/>
              <a:t>19/04/2012</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C59C9918-3605-4B86-B1CC-72D7D3513E87}" type="slidenum">
              <a:rPr lang="it-IT" smtClean="0"/>
              <a:pPr/>
              <a:t>‹N›</a:t>
            </a:fld>
            <a:endParaRPr lang="it-IT" dirty="0"/>
          </a:p>
        </p:txBody>
      </p:sp>
    </p:spTree>
  </p:cSld>
  <p:clrMapOvr>
    <a:masterClrMapping/>
  </p:clrMapOvr>
  <mc:AlternateContent xmlns:mc="http://schemas.openxmlformats.org/markup-compatibility/2006">
    <mc:Choice xmlns:p14="http://schemas.microsoft.com/office/powerpoint/2010/main" xmlns="" Requires="p14">
      <p:transition spd="slow" p14:dur="1600" advTm="1217">
        <p14:gallery dir="l"/>
      </p:transition>
    </mc:Choice>
    <mc:Fallback>
      <p:transition spd="slow" advTm="1217">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CFDFE5C-CF53-4465-975E-9B6E855AB1F0}" type="datetimeFigureOut">
              <a:rPr lang="it-IT" smtClean="0"/>
              <a:pPr/>
              <a:t>19/04/2012</a:t>
            </a:fld>
            <a:endParaRPr lang="it-IT" dirty="0"/>
          </a:p>
        </p:txBody>
      </p:sp>
      <p:sp>
        <p:nvSpPr>
          <p:cNvPr id="8" name="Segnaposto piè di pagina 7"/>
          <p:cNvSpPr>
            <a:spLocks noGrp="1"/>
          </p:cNvSpPr>
          <p:nvPr>
            <p:ph type="ftr" sz="quarter" idx="11"/>
          </p:nvPr>
        </p:nvSpPr>
        <p:spPr/>
        <p:txBody>
          <a:bodyPr/>
          <a:lstStyle/>
          <a:p>
            <a:endParaRPr lang="it-IT" dirty="0"/>
          </a:p>
        </p:txBody>
      </p:sp>
      <p:sp>
        <p:nvSpPr>
          <p:cNvPr id="9" name="Segnaposto numero diapositiva 8"/>
          <p:cNvSpPr>
            <a:spLocks noGrp="1"/>
          </p:cNvSpPr>
          <p:nvPr>
            <p:ph type="sldNum" sz="quarter" idx="12"/>
          </p:nvPr>
        </p:nvSpPr>
        <p:spPr/>
        <p:txBody>
          <a:bodyPr/>
          <a:lstStyle/>
          <a:p>
            <a:fld id="{C59C9918-3605-4B86-B1CC-72D7D3513E87}" type="slidenum">
              <a:rPr lang="it-IT" smtClean="0"/>
              <a:pPr/>
              <a:t>‹N›</a:t>
            </a:fld>
            <a:endParaRPr lang="it-IT" dirty="0"/>
          </a:p>
        </p:txBody>
      </p:sp>
    </p:spTree>
  </p:cSld>
  <p:clrMapOvr>
    <a:masterClrMapping/>
  </p:clrMapOvr>
  <mc:AlternateContent xmlns:mc="http://schemas.openxmlformats.org/markup-compatibility/2006">
    <mc:Choice xmlns:p14="http://schemas.microsoft.com/office/powerpoint/2010/main" xmlns="" Requires="p14">
      <p:transition spd="slow" p14:dur="1600" advTm="1217">
        <p14:gallery dir="l"/>
      </p:transition>
    </mc:Choice>
    <mc:Fallback>
      <p:transition spd="slow" advTm="1217">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CFDFE5C-CF53-4465-975E-9B6E855AB1F0}" type="datetimeFigureOut">
              <a:rPr lang="it-IT" smtClean="0"/>
              <a:pPr/>
              <a:t>19/04/2012</a:t>
            </a:fld>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C59C9918-3605-4B86-B1CC-72D7D3513E87}" type="slidenum">
              <a:rPr lang="it-IT" smtClean="0"/>
              <a:pPr/>
              <a:t>‹N›</a:t>
            </a:fld>
            <a:endParaRPr lang="it-IT" dirty="0"/>
          </a:p>
        </p:txBody>
      </p:sp>
    </p:spTree>
  </p:cSld>
  <p:clrMapOvr>
    <a:masterClrMapping/>
  </p:clrMapOvr>
  <mc:AlternateContent xmlns:mc="http://schemas.openxmlformats.org/markup-compatibility/2006">
    <mc:Choice xmlns:p14="http://schemas.microsoft.com/office/powerpoint/2010/main" xmlns="" Requires="p14">
      <p:transition spd="slow" p14:dur="1600" advTm="1217">
        <p14:gallery dir="l"/>
      </p:transition>
    </mc:Choice>
    <mc:Fallback>
      <p:transition spd="slow" advTm="1217">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CFDFE5C-CF53-4465-975E-9B6E855AB1F0}" type="datetimeFigureOut">
              <a:rPr lang="it-IT" smtClean="0"/>
              <a:pPr/>
              <a:t>19/04/2012</a:t>
            </a:fld>
            <a:endParaRPr lang="it-IT" dirty="0"/>
          </a:p>
        </p:txBody>
      </p:sp>
      <p:sp>
        <p:nvSpPr>
          <p:cNvPr id="3" name="Segnaposto piè di pagina 2"/>
          <p:cNvSpPr>
            <a:spLocks noGrp="1"/>
          </p:cNvSpPr>
          <p:nvPr>
            <p:ph type="ftr" sz="quarter" idx="11"/>
          </p:nvPr>
        </p:nvSpPr>
        <p:spPr/>
        <p:txBody>
          <a:bodyPr/>
          <a:lstStyle/>
          <a:p>
            <a:endParaRPr lang="it-IT" dirty="0"/>
          </a:p>
        </p:txBody>
      </p:sp>
      <p:sp>
        <p:nvSpPr>
          <p:cNvPr id="4" name="Segnaposto numero diapositiva 3"/>
          <p:cNvSpPr>
            <a:spLocks noGrp="1"/>
          </p:cNvSpPr>
          <p:nvPr>
            <p:ph type="sldNum" sz="quarter" idx="12"/>
          </p:nvPr>
        </p:nvSpPr>
        <p:spPr/>
        <p:txBody>
          <a:bodyPr/>
          <a:lstStyle/>
          <a:p>
            <a:fld id="{C59C9918-3605-4B86-B1CC-72D7D3513E87}" type="slidenum">
              <a:rPr lang="it-IT" smtClean="0"/>
              <a:pPr/>
              <a:t>‹N›</a:t>
            </a:fld>
            <a:endParaRPr lang="it-IT" dirty="0"/>
          </a:p>
        </p:txBody>
      </p:sp>
    </p:spTree>
  </p:cSld>
  <p:clrMapOvr>
    <a:masterClrMapping/>
  </p:clrMapOvr>
  <mc:AlternateContent xmlns:mc="http://schemas.openxmlformats.org/markup-compatibility/2006">
    <mc:Choice xmlns:p14="http://schemas.microsoft.com/office/powerpoint/2010/main" xmlns="" Requires="p14">
      <p:transition spd="slow" p14:dur="1600" advTm="1217">
        <p14:gallery dir="l"/>
      </p:transition>
    </mc:Choice>
    <mc:Fallback>
      <p:transition spd="slow" advTm="1217">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CFDFE5C-CF53-4465-975E-9B6E855AB1F0}" type="datetimeFigureOut">
              <a:rPr lang="it-IT" smtClean="0"/>
              <a:pPr/>
              <a:t>19/04/2012</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C59C9918-3605-4B86-B1CC-72D7D3513E87}" type="slidenum">
              <a:rPr lang="it-IT" smtClean="0"/>
              <a:pPr/>
              <a:t>‹N›</a:t>
            </a:fld>
            <a:endParaRPr lang="it-IT" dirty="0"/>
          </a:p>
        </p:txBody>
      </p:sp>
    </p:spTree>
  </p:cSld>
  <p:clrMapOvr>
    <a:masterClrMapping/>
  </p:clrMapOvr>
  <mc:AlternateContent xmlns:mc="http://schemas.openxmlformats.org/markup-compatibility/2006">
    <mc:Choice xmlns:p14="http://schemas.microsoft.com/office/powerpoint/2010/main" xmlns="" Requires="p14">
      <p:transition spd="slow" p14:dur="1600" advTm="1217">
        <p14:gallery dir="l"/>
      </p:transition>
    </mc:Choice>
    <mc:Fallback>
      <p:transition spd="slow" advTm="1217">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CFDFE5C-CF53-4465-975E-9B6E855AB1F0}" type="datetimeFigureOut">
              <a:rPr lang="it-IT" smtClean="0"/>
              <a:pPr/>
              <a:t>19/04/2012</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C59C9918-3605-4B86-B1CC-72D7D3513E87}" type="slidenum">
              <a:rPr lang="it-IT" smtClean="0"/>
              <a:pPr/>
              <a:t>‹N›</a:t>
            </a:fld>
            <a:endParaRPr lang="it-IT" dirty="0"/>
          </a:p>
        </p:txBody>
      </p:sp>
    </p:spTree>
  </p:cSld>
  <p:clrMapOvr>
    <a:masterClrMapping/>
  </p:clrMapOvr>
  <mc:AlternateContent xmlns:mc="http://schemas.openxmlformats.org/markup-compatibility/2006">
    <mc:Choice xmlns:p14="http://schemas.microsoft.com/office/powerpoint/2010/main" xmlns="" Requires="p14">
      <p:transition spd="slow" p14:dur="1600" advTm="1217">
        <p14:gallery dir="l"/>
      </p:transition>
    </mc:Choice>
    <mc:Fallback>
      <p:transition spd="slow" advTm="1217">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FDFE5C-CF53-4465-975E-9B6E855AB1F0}" type="datetimeFigureOut">
              <a:rPr lang="it-IT" smtClean="0"/>
              <a:pPr/>
              <a:t>19/04/2012</a:t>
            </a:fld>
            <a:endParaRPr lang="it-IT" dirty="0"/>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9C9918-3605-4B86-B1CC-72D7D3513E87}" type="slidenum">
              <a:rPr lang="it-IT" smtClean="0"/>
              <a:pPr/>
              <a:t>‹N›</a:t>
            </a:fld>
            <a:endParaRPr lang="it-IT"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slow" p14:dur="1600" advTm="1217">
        <p14:gallery dir="l"/>
      </p:transition>
    </mc:Choice>
    <mc:Fallback>
      <p:transition spd="slow" advTm="1217">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slide" Target="slide8.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slide" Target="slide2.xml"/><Relationship Id="rId2"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slide" Target="slide16.xml"/><Relationship Id="rId4" Type="http://schemas.openxmlformats.org/officeDocument/2006/relationships/slide" Target="slide18.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xml"/><Relationship Id="rId5" Type="http://schemas.openxmlformats.org/officeDocument/2006/relationships/slide" Target="slide14.xml"/><Relationship Id="rId4" Type="http://schemas.openxmlformats.org/officeDocument/2006/relationships/image" Target="../media/image39.gif"/></Relationships>
</file>

<file path=ppt/slides/_rels/slide1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slide" Target="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8.xml"/><Relationship Id="rId7" Type="http://schemas.openxmlformats.org/officeDocument/2006/relationships/slide" Target="slide30.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slide" Target="slide20.xml"/><Relationship Id="rId4" Type="http://schemas.openxmlformats.org/officeDocument/2006/relationships/slide" Target="slide14.xml"/></Relationships>
</file>

<file path=ppt/slides/_rels/slide20.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slide" Target="slide25.xml"/><Relationship Id="rId5" Type="http://schemas.openxmlformats.org/officeDocument/2006/relationships/slide" Target="slide24.xml"/><Relationship Id="rId4" Type="http://schemas.openxmlformats.org/officeDocument/2006/relationships/slide" Target="slide23.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slide" Target="slide20.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6.jpe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4" Type="http://schemas.openxmlformats.org/officeDocument/2006/relationships/slide" Target="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8.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hyperlink" Target="http://www.google.it/imgres?q=ungulati+selvatici&amp;um=1&amp;hl=it&amp;sa=N&amp;biw=1680&amp;bih=837&amp;tbm=isch&amp;tbnid=t6ZqwkONr5YwfM:&amp;imgrefurl=http://www.aisf.it/geforus/progetto/progetto.htm&amp;docid=_oiI7cLo5Q1QgM&amp;imgurl=http://www.aisf.it/geforus/images/cinghiale.jpg&amp;w=300&amp;h=395&amp;ei=JrR2T_OcCOrU4QSrovHWDg&amp;zoom=1&amp;iact=hc&amp;vpx=724&amp;vpy=125&amp;dur=1592&amp;hovh=258&amp;hovw=196&amp;tx=83&amp;ty=121&amp;sig=113842972049067036907&amp;page=1&amp;tbnh=153&amp;tbnw=116&amp;start=0&amp;ndsp=30&amp;ved=1t:429,r:3,s:0" TargetMode="External"/><Relationship Id="rId7" Type="http://schemas.openxmlformats.org/officeDocument/2006/relationships/image" Target="../media/image63.jpeg"/><Relationship Id="rId2" Type="http://schemas.openxmlformats.org/officeDocument/2006/relationships/image" Target="../media/image60.jpeg"/><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hyperlink" Target="http://www.google.it/imgres?q=cervo&amp;um=1&amp;hl=it&amp;biw=1680&amp;bih=837&amp;tbm=isch&amp;tbnid=Pk1oubpc-e8URM:&amp;imgrefurl=http://www.tuttoscienze.com/natura/ucciso-il-cervo-rosso-piu-grande-del-regno-unito&amp;docid=GLR-NWHqGp4c9M&amp;imgurl=http://www.tuttoscienze.com/wp-content/uploads/2010/10/ucciso-il-cervo-rosso-pi%C3%B9-grande-del-Regno-Unito.jpg&amp;w=638&amp;h=443&amp;ei=i7R2T6WjCamm4gTE1cGADw&amp;zoom=1&amp;iact=hc&amp;vpx=514&amp;vpy=212&amp;dur=3884&amp;hovh=187&amp;hovw=270&amp;tx=175&amp;ty=142&amp;sig=113842972049067036907&amp;page=2&amp;tbnh=150&amp;tbnw=193&amp;start=33&amp;ndsp=39&amp;ved=1t:429,r:25,s:33" TargetMode="External"/><Relationship Id="rId10" Type="http://schemas.openxmlformats.org/officeDocument/2006/relationships/slide" Target="slide2.xml"/><Relationship Id="rId4" Type="http://schemas.openxmlformats.org/officeDocument/2006/relationships/image" Target="../media/image61.jpeg"/><Relationship Id="rId9" Type="http://schemas.openxmlformats.org/officeDocument/2006/relationships/slide" Target="slide31.xml"/></Relationships>
</file>

<file path=ppt/slides/_rels/slide29.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slide" Target="slide35.xml"/><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slide" Target="slide34.xml"/><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 Id="rId5" Type="http://schemas.openxmlformats.org/officeDocument/2006/relationships/slide" Target="slide33.xml"/><Relationship Id="rId4" Type="http://schemas.openxmlformats.org/officeDocument/2006/relationships/slide" Target="slide32.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slide" Target="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1.xml"/><Relationship Id="rId4" Type="http://schemas.openxmlformats.org/officeDocument/2006/relationships/slide" Target="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slide" Target="slide2.xml"/><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www.caigermignaga.it/" TargetMode="External"/><Relationship Id="rId7" Type="http://schemas.openxmlformats.org/officeDocument/2006/relationships/hyperlink" Target="http://www.bensaver.it/" TargetMode="External"/><Relationship Id="rId2" Type="http://schemas.openxmlformats.org/officeDocument/2006/relationships/hyperlink" Target="http://www.wikipedia.it/" TargetMode="External"/><Relationship Id="rId1" Type="http://schemas.openxmlformats.org/officeDocument/2006/relationships/slideLayout" Target="../slideLayouts/slideLayout2.xml"/><Relationship Id="rId6" Type="http://schemas.openxmlformats.org/officeDocument/2006/relationships/hyperlink" Target="http://www.prolocoagra.it/" TargetMode="External"/><Relationship Id="rId5" Type="http://schemas.openxmlformats.org/officeDocument/2006/relationships/hyperlink" Target="http://www.monteviasco.it/" TargetMode="External"/><Relationship Id="rId4" Type="http://schemas.openxmlformats.org/officeDocument/2006/relationships/hyperlink" Target="http://www.italianflora.it/"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slide" Target="slide3.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slide" Target="slide3.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slide" Target="slide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slide" Target="slide13.xml"/><Relationship Id="rId4" Type="http://schemas.openxmlformats.org/officeDocument/2006/relationships/slide" Target="slide12.xml"/></Relationships>
</file>

<file path=ppt/slides/_rels/slide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lgGrid">
          <a:fgClr>
            <a:srgbClr val="00B050"/>
          </a:fgClr>
          <a:bgClr>
            <a:schemeClr val="bg1"/>
          </a:bgClr>
        </a:pattFill>
        <a:effectLst/>
      </p:bgPr>
    </p:bg>
    <p:spTree>
      <p:nvGrpSpPr>
        <p:cNvPr id="1" name=""/>
        <p:cNvGrpSpPr/>
        <p:nvPr/>
      </p:nvGrpSpPr>
      <p:grpSpPr>
        <a:xfrm>
          <a:off x="0" y="0"/>
          <a:ext cx="0" cy="0"/>
          <a:chOff x="0" y="0"/>
          <a:chExt cx="0" cy="0"/>
        </a:xfrm>
      </p:grpSpPr>
      <p:pic>
        <p:nvPicPr>
          <p:cNvPr id="9" name="Picture 6" descr="V:\2 A Tur\DEVITTORI FOTO\Rospo sul ponte di Piero.JPG"/>
          <p:cNvPicPr>
            <a:picLocks noChangeAspect="1" noChangeArrowheads="1"/>
          </p:cNvPicPr>
          <p:nvPr/>
        </p:nvPicPr>
        <p:blipFill>
          <a:blip r:embed="rId2" cstate="print"/>
          <a:srcRect/>
          <a:stretch>
            <a:fillRect/>
          </a:stretch>
        </p:blipFill>
        <p:spPr bwMode="auto">
          <a:xfrm>
            <a:off x="4355976" y="5319210"/>
            <a:ext cx="2627784" cy="1538790"/>
          </a:xfrm>
          <a:prstGeom prst="rect">
            <a:avLst/>
          </a:prstGeom>
          <a:noFill/>
        </p:spPr>
      </p:pic>
      <p:pic>
        <p:nvPicPr>
          <p:cNvPr id="1034" name="Picture 10" descr="E:\2b tur foto curiglia oumayma\DSCN0992.JPG"/>
          <p:cNvPicPr>
            <a:picLocks noChangeAspect="1" noChangeArrowheads="1"/>
          </p:cNvPicPr>
          <p:nvPr/>
        </p:nvPicPr>
        <p:blipFill>
          <a:blip r:embed="rId3" cstate="print"/>
          <a:srcRect/>
          <a:stretch>
            <a:fillRect/>
          </a:stretch>
        </p:blipFill>
        <p:spPr bwMode="auto">
          <a:xfrm>
            <a:off x="6705960" y="0"/>
            <a:ext cx="2438040" cy="1828530"/>
          </a:xfrm>
          <a:prstGeom prst="rect">
            <a:avLst/>
          </a:prstGeom>
          <a:noFill/>
        </p:spPr>
      </p:pic>
      <p:pic>
        <p:nvPicPr>
          <p:cNvPr id="1033" name="Picture 9" descr="E:\2b tur foto curiglia oumayma\DSCN0989.JPG"/>
          <p:cNvPicPr>
            <a:picLocks noChangeAspect="1" noChangeArrowheads="1"/>
          </p:cNvPicPr>
          <p:nvPr/>
        </p:nvPicPr>
        <p:blipFill>
          <a:blip r:embed="rId4" cstate="print"/>
          <a:srcRect/>
          <a:stretch>
            <a:fillRect/>
          </a:stretch>
        </p:blipFill>
        <p:spPr bwMode="auto">
          <a:xfrm>
            <a:off x="4355976" y="0"/>
            <a:ext cx="2798080" cy="1844824"/>
          </a:xfrm>
          <a:prstGeom prst="rect">
            <a:avLst/>
          </a:prstGeom>
          <a:noFill/>
        </p:spPr>
      </p:pic>
      <p:pic>
        <p:nvPicPr>
          <p:cNvPr id="10" name="Picture 8" descr="E:\2b tur foto curiglia oumayma\DSCN0884.JPG"/>
          <p:cNvPicPr>
            <a:picLocks noChangeAspect="1" noChangeArrowheads="1"/>
          </p:cNvPicPr>
          <p:nvPr/>
        </p:nvPicPr>
        <p:blipFill>
          <a:blip r:embed="rId5" cstate="print"/>
          <a:srcRect/>
          <a:stretch>
            <a:fillRect/>
          </a:stretch>
        </p:blipFill>
        <p:spPr bwMode="auto">
          <a:xfrm>
            <a:off x="2267744" y="0"/>
            <a:ext cx="2078000" cy="1747140"/>
          </a:xfrm>
          <a:prstGeom prst="rect">
            <a:avLst/>
          </a:prstGeom>
          <a:noFill/>
        </p:spPr>
      </p:pic>
      <p:pic>
        <p:nvPicPr>
          <p:cNvPr id="7" name="Picture 4" descr="V:\2 A Tur\DEVITTORI FOTO\P1010304.JPG"/>
          <p:cNvPicPr>
            <a:picLocks noChangeAspect="1" noChangeArrowheads="1"/>
          </p:cNvPicPr>
          <p:nvPr/>
        </p:nvPicPr>
        <p:blipFill>
          <a:blip r:embed="rId6" cstate="print"/>
          <a:srcRect/>
          <a:stretch>
            <a:fillRect/>
          </a:stretch>
        </p:blipFill>
        <p:spPr bwMode="auto">
          <a:xfrm>
            <a:off x="2483768" y="3573016"/>
            <a:ext cx="2376264" cy="1815823"/>
          </a:xfrm>
          <a:prstGeom prst="rect">
            <a:avLst/>
          </a:prstGeom>
          <a:noFill/>
        </p:spPr>
      </p:pic>
      <p:pic>
        <p:nvPicPr>
          <p:cNvPr id="6" name="Picture 3" descr="V:\2 A Tur\DEVITTORI FOTO\P1010274.JPG"/>
          <p:cNvPicPr>
            <a:picLocks noChangeAspect="1" noChangeArrowheads="1"/>
          </p:cNvPicPr>
          <p:nvPr/>
        </p:nvPicPr>
        <p:blipFill>
          <a:blip r:embed="rId7" cstate="print"/>
          <a:srcRect/>
          <a:stretch>
            <a:fillRect/>
          </a:stretch>
        </p:blipFill>
        <p:spPr bwMode="auto">
          <a:xfrm>
            <a:off x="4860032" y="3501008"/>
            <a:ext cx="2304256" cy="1728192"/>
          </a:xfrm>
          <a:prstGeom prst="rect">
            <a:avLst/>
          </a:prstGeom>
          <a:noFill/>
        </p:spPr>
      </p:pic>
      <p:pic>
        <p:nvPicPr>
          <p:cNvPr id="1030" name="Picture 6" descr="V:\2 A Tur\2b tur foto curiglia oumayma\DSCN0968.JPG"/>
          <p:cNvPicPr>
            <a:picLocks noChangeAspect="1" noChangeArrowheads="1"/>
          </p:cNvPicPr>
          <p:nvPr/>
        </p:nvPicPr>
        <p:blipFill>
          <a:blip r:embed="rId8" cstate="print"/>
          <a:srcRect/>
          <a:stretch>
            <a:fillRect/>
          </a:stretch>
        </p:blipFill>
        <p:spPr bwMode="auto">
          <a:xfrm rot="179254">
            <a:off x="7251579" y="3548463"/>
            <a:ext cx="1857388" cy="1392761"/>
          </a:xfrm>
          <a:prstGeom prst="rect">
            <a:avLst/>
          </a:prstGeom>
          <a:noFill/>
        </p:spPr>
      </p:pic>
      <p:pic>
        <p:nvPicPr>
          <p:cNvPr id="5" name="Picture 2" descr="V:\2 A Tur\DEVITTORI FOTO\P1010256.JPG"/>
          <p:cNvPicPr>
            <a:picLocks noChangeAspect="1" noChangeArrowheads="1"/>
          </p:cNvPicPr>
          <p:nvPr/>
        </p:nvPicPr>
        <p:blipFill>
          <a:blip r:embed="rId9" cstate="print"/>
          <a:srcRect/>
          <a:stretch>
            <a:fillRect/>
          </a:stretch>
        </p:blipFill>
        <p:spPr bwMode="auto">
          <a:xfrm>
            <a:off x="55318" y="3504510"/>
            <a:ext cx="2428450" cy="1512168"/>
          </a:xfrm>
          <a:prstGeom prst="rect">
            <a:avLst/>
          </a:prstGeom>
          <a:noFill/>
        </p:spPr>
      </p:pic>
      <p:pic>
        <p:nvPicPr>
          <p:cNvPr id="1032" name="Picture 8" descr="V:\2 A Tur\2b tur foto curiglia oumayma\DSCN0979.JPG"/>
          <p:cNvPicPr>
            <a:picLocks noChangeAspect="1" noChangeArrowheads="1"/>
          </p:cNvPicPr>
          <p:nvPr/>
        </p:nvPicPr>
        <p:blipFill>
          <a:blip r:embed="rId10" cstate="print"/>
          <a:srcRect/>
          <a:stretch>
            <a:fillRect/>
          </a:stretch>
        </p:blipFill>
        <p:spPr bwMode="auto">
          <a:xfrm>
            <a:off x="0" y="0"/>
            <a:ext cx="2194431" cy="1645492"/>
          </a:xfrm>
          <a:prstGeom prst="rect">
            <a:avLst/>
          </a:prstGeom>
          <a:noFill/>
        </p:spPr>
      </p:pic>
      <p:pic>
        <p:nvPicPr>
          <p:cNvPr id="1027" name="Picture 3" descr="V:\2 A Tur\2b tur foto curiglia oumayma\DSCN0886.JPG"/>
          <p:cNvPicPr>
            <a:picLocks noChangeAspect="1" noChangeArrowheads="1"/>
          </p:cNvPicPr>
          <p:nvPr/>
        </p:nvPicPr>
        <p:blipFill>
          <a:blip r:embed="rId11" cstate="print"/>
          <a:srcRect/>
          <a:stretch>
            <a:fillRect/>
          </a:stretch>
        </p:blipFill>
        <p:spPr bwMode="auto">
          <a:xfrm rot="21227259">
            <a:off x="6923079" y="1811903"/>
            <a:ext cx="2140367" cy="1604953"/>
          </a:xfrm>
          <a:prstGeom prst="rect">
            <a:avLst/>
          </a:prstGeom>
          <a:noFill/>
        </p:spPr>
      </p:pic>
      <p:sp>
        <p:nvSpPr>
          <p:cNvPr id="2" name="Titolo 1"/>
          <p:cNvSpPr>
            <a:spLocks noGrp="1"/>
          </p:cNvSpPr>
          <p:nvPr>
            <p:ph type="ctrTitle"/>
          </p:nvPr>
        </p:nvSpPr>
        <p:spPr>
          <a:xfrm>
            <a:off x="714348" y="571480"/>
            <a:ext cx="7772400" cy="1470025"/>
          </a:xfrm>
        </p:spPr>
        <p:txBody>
          <a:bodyPr/>
          <a:lstStyle/>
          <a:p>
            <a:r>
              <a:rPr lang="it-IT" dirty="0" smtClean="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rPr>
              <a:t>IL NOSTRO PAESAGGIO RURALE</a:t>
            </a:r>
            <a:endParaRPr lang="it-IT" dirty="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endParaRPr>
          </a:p>
        </p:txBody>
      </p:sp>
      <p:sp>
        <p:nvSpPr>
          <p:cNvPr id="3" name="Sottotitolo 2"/>
          <p:cNvSpPr>
            <a:spLocks noGrp="1"/>
          </p:cNvSpPr>
          <p:nvPr>
            <p:ph type="subTitle" idx="1"/>
          </p:nvPr>
        </p:nvSpPr>
        <p:spPr>
          <a:xfrm>
            <a:off x="1403648" y="3861048"/>
            <a:ext cx="6400800" cy="1752600"/>
          </a:xfrm>
        </p:spPr>
        <p:txBody>
          <a:bodyPr/>
          <a:lstStyle/>
          <a:p>
            <a:r>
              <a:rPr lang="it-IT" b="1" i="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2^ B IT Turismo </a:t>
            </a:r>
          </a:p>
          <a:p>
            <a:r>
              <a:rPr lang="it-IT" b="1" i="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I.S.I.S. “Città di Luino</a:t>
            </a:r>
            <a:r>
              <a:rPr lang="it-IT" b="1"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it-IT" b="1" i="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Carlo Volonté</a:t>
            </a:r>
            <a:r>
              <a:rPr lang="it-IT"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t>
            </a:r>
            <a:endParaRPr lang="it-IT"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 name="Immagine 3" descr="DSCN0899.JPG"/>
          <p:cNvPicPr>
            <a:picLocks noChangeAspect="1"/>
          </p:cNvPicPr>
          <p:nvPr/>
        </p:nvPicPr>
        <p:blipFill>
          <a:blip r:embed="rId12" cstate="print"/>
          <a:stretch>
            <a:fillRect/>
          </a:stretch>
        </p:blipFill>
        <p:spPr>
          <a:xfrm rot="20995449">
            <a:off x="2397437" y="1739794"/>
            <a:ext cx="2240134" cy="1680100"/>
          </a:xfrm>
          <a:prstGeom prst="rect">
            <a:avLst/>
          </a:prstGeom>
        </p:spPr>
      </p:pic>
      <p:pic>
        <p:nvPicPr>
          <p:cNvPr id="1026" name="Picture 2" descr="V:\2 A Tur\2b tur foto curiglia oumayma\DSCN0866.JPG"/>
          <p:cNvPicPr>
            <a:picLocks noChangeAspect="1" noChangeArrowheads="1"/>
          </p:cNvPicPr>
          <p:nvPr/>
        </p:nvPicPr>
        <p:blipFill>
          <a:blip r:embed="rId13" cstate="print"/>
          <a:srcRect/>
          <a:stretch>
            <a:fillRect/>
          </a:stretch>
        </p:blipFill>
        <p:spPr bwMode="auto">
          <a:xfrm>
            <a:off x="4644008" y="1844824"/>
            <a:ext cx="2143140" cy="1607032"/>
          </a:xfrm>
          <a:prstGeom prst="rect">
            <a:avLst/>
          </a:prstGeom>
          <a:noFill/>
        </p:spPr>
      </p:pic>
      <p:pic>
        <p:nvPicPr>
          <p:cNvPr id="1028" name="Picture 4" descr="V:\2 A Tur\2b tur foto curiglia oumayma\DSCN0868.JPG"/>
          <p:cNvPicPr>
            <a:picLocks noChangeAspect="1" noChangeArrowheads="1"/>
          </p:cNvPicPr>
          <p:nvPr/>
        </p:nvPicPr>
        <p:blipFill>
          <a:blip r:embed="rId14" cstate="print"/>
          <a:srcRect/>
          <a:stretch>
            <a:fillRect/>
          </a:stretch>
        </p:blipFill>
        <p:spPr bwMode="auto">
          <a:xfrm rot="333812">
            <a:off x="80970" y="4984055"/>
            <a:ext cx="2339400" cy="1784034"/>
          </a:xfrm>
          <a:prstGeom prst="rect">
            <a:avLst/>
          </a:prstGeom>
          <a:noFill/>
        </p:spPr>
      </p:pic>
      <p:pic>
        <p:nvPicPr>
          <p:cNvPr id="1029" name="Picture 5" descr="V:\2 A Tur\2b tur foto curiglia oumayma\DSCN0938.JPG"/>
          <p:cNvPicPr>
            <a:picLocks noChangeAspect="1" noChangeArrowheads="1"/>
          </p:cNvPicPr>
          <p:nvPr/>
        </p:nvPicPr>
        <p:blipFill>
          <a:blip r:embed="rId15" cstate="print"/>
          <a:srcRect/>
          <a:stretch>
            <a:fillRect/>
          </a:stretch>
        </p:blipFill>
        <p:spPr bwMode="auto">
          <a:xfrm>
            <a:off x="102532" y="1699451"/>
            <a:ext cx="2235637" cy="1676391"/>
          </a:xfrm>
          <a:prstGeom prst="rect">
            <a:avLst/>
          </a:prstGeom>
          <a:noFill/>
        </p:spPr>
      </p:pic>
      <p:pic>
        <p:nvPicPr>
          <p:cNvPr id="8" name="Picture 5" descr="V:\2 A Tur\DEVITTORI FOTO\P1010326.JPG"/>
          <p:cNvPicPr>
            <a:picLocks noChangeAspect="1" noChangeArrowheads="1"/>
          </p:cNvPicPr>
          <p:nvPr/>
        </p:nvPicPr>
        <p:blipFill>
          <a:blip r:embed="rId16" cstate="print"/>
          <a:srcRect/>
          <a:stretch>
            <a:fillRect/>
          </a:stretch>
        </p:blipFill>
        <p:spPr bwMode="auto">
          <a:xfrm>
            <a:off x="7031765" y="5085184"/>
            <a:ext cx="2112235" cy="1772816"/>
          </a:xfrm>
          <a:prstGeom prst="rect">
            <a:avLst/>
          </a:prstGeom>
          <a:noFill/>
        </p:spPr>
      </p:pic>
      <p:pic>
        <p:nvPicPr>
          <p:cNvPr id="1031" name="Picture 7" descr="V:\2 A Tur\DEVITTORI FOTO\P1010330.JPG"/>
          <p:cNvPicPr>
            <a:picLocks noChangeAspect="1" noChangeArrowheads="1"/>
          </p:cNvPicPr>
          <p:nvPr/>
        </p:nvPicPr>
        <p:blipFill>
          <a:blip r:embed="rId17" cstate="print"/>
          <a:srcRect/>
          <a:stretch>
            <a:fillRect/>
          </a:stretch>
        </p:blipFill>
        <p:spPr bwMode="auto">
          <a:xfrm>
            <a:off x="2483768" y="5373216"/>
            <a:ext cx="1872208" cy="148478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1500" advClick="0" advTm="4000">
        <p14:gallery dir="l"/>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p:cTn id="7" dur="500" fill="hold"/>
                                        <p:tgtEl>
                                          <p:spTgt spid="1032"/>
                                        </p:tgtEl>
                                        <p:attrNameLst>
                                          <p:attrName>ppt_w</p:attrName>
                                        </p:attrNameLst>
                                      </p:cBhvr>
                                      <p:tavLst>
                                        <p:tav tm="0">
                                          <p:val>
                                            <p:fltVal val="0"/>
                                          </p:val>
                                        </p:tav>
                                        <p:tav tm="100000">
                                          <p:val>
                                            <p:strVal val="#ppt_w"/>
                                          </p:val>
                                        </p:tav>
                                      </p:tavLst>
                                    </p:anim>
                                    <p:anim calcmode="lin" valueType="num">
                                      <p:cBhvr>
                                        <p:cTn id="8" dur="500" fill="hold"/>
                                        <p:tgtEl>
                                          <p:spTgt spid="1032"/>
                                        </p:tgtEl>
                                        <p:attrNameLst>
                                          <p:attrName>ppt_h</p:attrName>
                                        </p:attrNameLst>
                                      </p:cBhvr>
                                      <p:tavLst>
                                        <p:tav tm="0">
                                          <p:val>
                                            <p:fltVal val="0"/>
                                          </p:val>
                                        </p:tav>
                                        <p:tav tm="100000">
                                          <p:val>
                                            <p:strVal val="#ppt_h"/>
                                          </p:val>
                                        </p:tav>
                                      </p:tavLst>
                                    </p:anim>
                                    <p:animEffect transition="in" filter="fade">
                                      <p:cBhvr>
                                        <p:cTn id="9" dur="500"/>
                                        <p:tgtEl>
                                          <p:spTgt spid="1032"/>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033"/>
                                        </p:tgtEl>
                                        <p:attrNameLst>
                                          <p:attrName>style.visibility</p:attrName>
                                        </p:attrNameLst>
                                      </p:cBhvr>
                                      <p:to>
                                        <p:strVal val="visible"/>
                                      </p:to>
                                    </p:set>
                                    <p:anim calcmode="lin" valueType="num">
                                      <p:cBhvr>
                                        <p:cTn id="17" dur="500" fill="hold"/>
                                        <p:tgtEl>
                                          <p:spTgt spid="1033"/>
                                        </p:tgtEl>
                                        <p:attrNameLst>
                                          <p:attrName>ppt_w</p:attrName>
                                        </p:attrNameLst>
                                      </p:cBhvr>
                                      <p:tavLst>
                                        <p:tav tm="0">
                                          <p:val>
                                            <p:fltVal val="0"/>
                                          </p:val>
                                        </p:tav>
                                        <p:tav tm="100000">
                                          <p:val>
                                            <p:strVal val="#ppt_w"/>
                                          </p:val>
                                        </p:tav>
                                      </p:tavLst>
                                    </p:anim>
                                    <p:anim calcmode="lin" valueType="num">
                                      <p:cBhvr>
                                        <p:cTn id="18" dur="500" fill="hold"/>
                                        <p:tgtEl>
                                          <p:spTgt spid="1033"/>
                                        </p:tgtEl>
                                        <p:attrNameLst>
                                          <p:attrName>ppt_h</p:attrName>
                                        </p:attrNameLst>
                                      </p:cBhvr>
                                      <p:tavLst>
                                        <p:tav tm="0">
                                          <p:val>
                                            <p:fltVal val="0"/>
                                          </p:val>
                                        </p:tav>
                                        <p:tav tm="100000">
                                          <p:val>
                                            <p:strVal val="#ppt_h"/>
                                          </p:val>
                                        </p:tav>
                                      </p:tavLst>
                                    </p:anim>
                                    <p:animEffect transition="in" filter="fade">
                                      <p:cBhvr>
                                        <p:cTn id="19" dur="500"/>
                                        <p:tgtEl>
                                          <p:spTgt spid="1033"/>
                                        </p:tgtEl>
                                      </p:cBhvr>
                                    </p:animEffect>
                                  </p:childTnLst>
                                </p:cTn>
                              </p:par>
                              <p:par>
                                <p:cTn id="20" presetID="53" presetClass="entr" presetSubtype="16" fill="hold" nodeType="withEffect">
                                  <p:stCondLst>
                                    <p:cond delay="0"/>
                                  </p:stCondLst>
                                  <p:childTnLst>
                                    <p:set>
                                      <p:cBhvr>
                                        <p:cTn id="21" dur="1" fill="hold">
                                          <p:stCondLst>
                                            <p:cond delay="0"/>
                                          </p:stCondLst>
                                        </p:cTn>
                                        <p:tgtEl>
                                          <p:spTgt spid="1034"/>
                                        </p:tgtEl>
                                        <p:attrNameLst>
                                          <p:attrName>style.visibility</p:attrName>
                                        </p:attrNameLst>
                                      </p:cBhvr>
                                      <p:to>
                                        <p:strVal val="visible"/>
                                      </p:to>
                                    </p:set>
                                    <p:anim calcmode="lin" valueType="num">
                                      <p:cBhvr>
                                        <p:cTn id="22" dur="500" fill="hold"/>
                                        <p:tgtEl>
                                          <p:spTgt spid="1034"/>
                                        </p:tgtEl>
                                        <p:attrNameLst>
                                          <p:attrName>ppt_w</p:attrName>
                                        </p:attrNameLst>
                                      </p:cBhvr>
                                      <p:tavLst>
                                        <p:tav tm="0">
                                          <p:val>
                                            <p:fltVal val="0"/>
                                          </p:val>
                                        </p:tav>
                                        <p:tav tm="100000">
                                          <p:val>
                                            <p:strVal val="#ppt_w"/>
                                          </p:val>
                                        </p:tav>
                                      </p:tavLst>
                                    </p:anim>
                                    <p:anim calcmode="lin" valueType="num">
                                      <p:cBhvr>
                                        <p:cTn id="23" dur="500" fill="hold"/>
                                        <p:tgtEl>
                                          <p:spTgt spid="1034"/>
                                        </p:tgtEl>
                                        <p:attrNameLst>
                                          <p:attrName>ppt_h</p:attrName>
                                        </p:attrNameLst>
                                      </p:cBhvr>
                                      <p:tavLst>
                                        <p:tav tm="0">
                                          <p:val>
                                            <p:fltVal val="0"/>
                                          </p:val>
                                        </p:tav>
                                        <p:tav tm="100000">
                                          <p:val>
                                            <p:strVal val="#ppt_h"/>
                                          </p:val>
                                        </p:tav>
                                      </p:tavLst>
                                    </p:anim>
                                    <p:animEffect transition="in" filter="fade">
                                      <p:cBhvr>
                                        <p:cTn id="24" dur="500"/>
                                        <p:tgtEl>
                                          <p:spTgt spid="1034"/>
                                        </p:tgtEl>
                                      </p:cBhvr>
                                    </p:animEffect>
                                  </p:childTnLst>
                                </p:cTn>
                              </p:par>
                              <p:par>
                                <p:cTn id="25" presetID="53" presetClass="entr" presetSubtype="16" fill="hold" nodeType="withEffect">
                                  <p:stCondLst>
                                    <p:cond delay="0"/>
                                  </p:stCondLst>
                                  <p:childTnLst>
                                    <p:set>
                                      <p:cBhvr>
                                        <p:cTn id="26" dur="1" fill="hold">
                                          <p:stCondLst>
                                            <p:cond delay="0"/>
                                          </p:stCondLst>
                                        </p:cTn>
                                        <p:tgtEl>
                                          <p:spTgt spid="1027"/>
                                        </p:tgtEl>
                                        <p:attrNameLst>
                                          <p:attrName>style.visibility</p:attrName>
                                        </p:attrNameLst>
                                      </p:cBhvr>
                                      <p:to>
                                        <p:strVal val="visible"/>
                                      </p:to>
                                    </p:set>
                                    <p:anim calcmode="lin" valueType="num">
                                      <p:cBhvr>
                                        <p:cTn id="27" dur="500" fill="hold"/>
                                        <p:tgtEl>
                                          <p:spTgt spid="1027"/>
                                        </p:tgtEl>
                                        <p:attrNameLst>
                                          <p:attrName>ppt_w</p:attrName>
                                        </p:attrNameLst>
                                      </p:cBhvr>
                                      <p:tavLst>
                                        <p:tav tm="0">
                                          <p:val>
                                            <p:fltVal val="0"/>
                                          </p:val>
                                        </p:tav>
                                        <p:tav tm="100000">
                                          <p:val>
                                            <p:strVal val="#ppt_w"/>
                                          </p:val>
                                        </p:tav>
                                      </p:tavLst>
                                    </p:anim>
                                    <p:anim calcmode="lin" valueType="num">
                                      <p:cBhvr>
                                        <p:cTn id="28" dur="500" fill="hold"/>
                                        <p:tgtEl>
                                          <p:spTgt spid="1027"/>
                                        </p:tgtEl>
                                        <p:attrNameLst>
                                          <p:attrName>ppt_h</p:attrName>
                                        </p:attrNameLst>
                                      </p:cBhvr>
                                      <p:tavLst>
                                        <p:tav tm="0">
                                          <p:val>
                                            <p:fltVal val="0"/>
                                          </p:val>
                                        </p:tav>
                                        <p:tav tm="100000">
                                          <p:val>
                                            <p:strVal val="#ppt_h"/>
                                          </p:val>
                                        </p:tav>
                                      </p:tavLst>
                                    </p:anim>
                                    <p:animEffect transition="in" filter="fade">
                                      <p:cBhvr>
                                        <p:cTn id="29" dur="500"/>
                                        <p:tgtEl>
                                          <p:spTgt spid="1027"/>
                                        </p:tgtEl>
                                      </p:cBhvr>
                                    </p:animEffect>
                                  </p:childTnLst>
                                </p:cTn>
                              </p:par>
                              <p:par>
                                <p:cTn id="30" presetID="53" presetClass="entr" presetSubtype="16"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 calcmode="lin" valueType="num">
                                      <p:cBhvr>
                                        <p:cTn id="32" dur="500" fill="hold"/>
                                        <p:tgtEl>
                                          <p:spTgt spid="1030"/>
                                        </p:tgtEl>
                                        <p:attrNameLst>
                                          <p:attrName>ppt_w</p:attrName>
                                        </p:attrNameLst>
                                      </p:cBhvr>
                                      <p:tavLst>
                                        <p:tav tm="0">
                                          <p:val>
                                            <p:fltVal val="0"/>
                                          </p:val>
                                        </p:tav>
                                        <p:tav tm="100000">
                                          <p:val>
                                            <p:strVal val="#ppt_w"/>
                                          </p:val>
                                        </p:tav>
                                      </p:tavLst>
                                    </p:anim>
                                    <p:anim calcmode="lin" valueType="num">
                                      <p:cBhvr>
                                        <p:cTn id="33" dur="500" fill="hold"/>
                                        <p:tgtEl>
                                          <p:spTgt spid="1030"/>
                                        </p:tgtEl>
                                        <p:attrNameLst>
                                          <p:attrName>ppt_h</p:attrName>
                                        </p:attrNameLst>
                                      </p:cBhvr>
                                      <p:tavLst>
                                        <p:tav tm="0">
                                          <p:val>
                                            <p:fltVal val="0"/>
                                          </p:val>
                                        </p:tav>
                                        <p:tav tm="100000">
                                          <p:val>
                                            <p:strVal val="#ppt_h"/>
                                          </p:val>
                                        </p:tav>
                                      </p:tavLst>
                                    </p:anim>
                                    <p:animEffect transition="in" filter="fade">
                                      <p:cBhvr>
                                        <p:cTn id="34" dur="500"/>
                                        <p:tgtEl>
                                          <p:spTgt spid="1030"/>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nodeType="withEffect">
                                  <p:stCondLst>
                                    <p:cond delay="0"/>
                                  </p:stCondLst>
                                  <p:childTnLst>
                                    <p:set>
                                      <p:cBhvr>
                                        <p:cTn id="46" dur="1" fill="hold">
                                          <p:stCondLst>
                                            <p:cond delay="0"/>
                                          </p:stCondLst>
                                        </p:cTn>
                                        <p:tgtEl>
                                          <p:spTgt spid="1031"/>
                                        </p:tgtEl>
                                        <p:attrNameLst>
                                          <p:attrName>style.visibility</p:attrName>
                                        </p:attrNameLst>
                                      </p:cBhvr>
                                      <p:to>
                                        <p:strVal val="visible"/>
                                      </p:to>
                                    </p:set>
                                    <p:anim calcmode="lin" valueType="num">
                                      <p:cBhvr>
                                        <p:cTn id="47" dur="500" fill="hold"/>
                                        <p:tgtEl>
                                          <p:spTgt spid="1031"/>
                                        </p:tgtEl>
                                        <p:attrNameLst>
                                          <p:attrName>ppt_w</p:attrName>
                                        </p:attrNameLst>
                                      </p:cBhvr>
                                      <p:tavLst>
                                        <p:tav tm="0">
                                          <p:val>
                                            <p:fltVal val="0"/>
                                          </p:val>
                                        </p:tav>
                                        <p:tav tm="100000">
                                          <p:val>
                                            <p:strVal val="#ppt_w"/>
                                          </p:val>
                                        </p:tav>
                                      </p:tavLst>
                                    </p:anim>
                                    <p:anim calcmode="lin" valueType="num">
                                      <p:cBhvr>
                                        <p:cTn id="48" dur="500" fill="hold"/>
                                        <p:tgtEl>
                                          <p:spTgt spid="1031"/>
                                        </p:tgtEl>
                                        <p:attrNameLst>
                                          <p:attrName>ppt_h</p:attrName>
                                        </p:attrNameLst>
                                      </p:cBhvr>
                                      <p:tavLst>
                                        <p:tav tm="0">
                                          <p:val>
                                            <p:fltVal val="0"/>
                                          </p:val>
                                        </p:tav>
                                        <p:tav tm="100000">
                                          <p:val>
                                            <p:strVal val="#ppt_h"/>
                                          </p:val>
                                        </p:tav>
                                      </p:tavLst>
                                    </p:anim>
                                    <p:animEffect transition="in" filter="fade">
                                      <p:cBhvr>
                                        <p:cTn id="49" dur="500"/>
                                        <p:tgtEl>
                                          <p:spTgt spid="1031"/>
                                        </p:tgtEl>
                                      </p:cBhvr>
                                    </p:animEffect>
                                  </p:childTnLst>
                                </p:cTn>
                              </p:par>
                              <p:par>
                                <p:cTn id="50" presetID="53" presetClass="entr" presetSubtype="16"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 calcmode="lin" valueType="num">
                                      <p:cBhvr>
                                        <p:cTn id="52" dur="500" fill="hold"/>
                                        <p:tgtEl>
                                          <p:spTgt spid="1028"/>
                                        </p:tgtEl>
                                        <p:attrNameLst>
                                          <p:attrName>ppt_w</p:attrName>
                                        </p:attrNameLst>
                                      </p:cBhvr>
                                      <p:tavLst>
                                        <p:tav tm="0">
                                          <p:val>
                                            <p:fltVal val="0"/>
                                          </p:val>
                                        </p:tav>
                                        <p:tav tm="100000">
                                          <p:val>
                                            <p:strVal val="#ppt_w"/>
                                          </p:val>
                                        </p:tav>
                                      </p:tavLst>
                                    </p:anim>
                                    <p:anim calcmode="lin" valueType="num">
                                      <p:cBhvr>
                                        <p:cTn id="53" dur="500" fill="hold"/>
                                        <p:tgtEl>
                                          <p:spTgt spid="1028"/>
                                        </p:tgtEl>
                                        <p:attrNameLst>
                                          <p:attrName>ppt_h</p:attrName>
                                        </p:attrNameLst>
                                      </p:cBhvr>
                                      <p:tavLst>
                                        <p:tav tm="0">
                                          <p:val>
                                            <p:fltVal val="0"/>
                                          </p:val>
                                        </p:tav>
                                        <p:tav tm="100000">
                                          <p:val>
                                            <p:strVal val="#ppt_h"/>
                                          </p:val>
                                        </p:tav>
                                      </p:tavLst>
                                    </p:anim>
                                    <p:animEffect transition="in" filter="fade">
                                      <p:cBhvr>
                                        <p:cTn id="54" dur="500"/>
                                        <p:tgtEl>
                                          <p:spTgt spid="1028"/>
                                        </p:tgtEl>
                                      </p:cBhvr>
                                    </p:animEffect>
                                  </p:childTnLst>
                                </p:cTn>
                              </p:par>
                              <p:par>
                                <p:cTn id="55" presetID="53" presetClass="entr" presetSubtype="16"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500" fill="hold"/>
                                        <p:tgtEl>
                                          <p:spTgt spid="5"/>
                                        </p:tgtEl>
                                        <p:attrNameLst>
                                          <p:attrName>ppt_w</p:attrName>
                                        </p:attrNameLst>
                                      </p:cBhvr>
                                      <p:tavLst>
                                        <p:tav tm="0">
                                          <p:val>
                                            <p:fltVal val="0"/>
                                          </p:val>
                                        </p:tav>
                                        <p:tav tm="100000">
                                          <p:val>
                                            <p:strVal val="#ppt_w"/>
                                          </p:val>
                                        </p:tav>
                                      </p:tavLst>
                                    </p:anim>
                                    <p:anim calcmode="lin" valueType="num">
                                      <p:cBhvr>
                                        <p:cTn id="58" dur="500" fill="hold"/>
                                        <p:tgtEl>
                                          <p:spTgt spid="5"/>
                                        </p:tgtEl>
                                        <p:attrNameLst>
                                          <p:attrName>ppt_h</p:attrName>
                                        </p:attrNameLst>
                                      </p:cBhvr>
                                      <p:tavLst>
                                        <p:tav tm="0">
                                          <p:val>
                                            <p:fltVal val="0"/>
                                          </p:val>
                                        </p:tav>
                                        <p:tav tm="100000">
                                          <p:val>
                                            <p:strVal val="#ppt_h"/>
                                          </p:val>
                                        </p:tav>
                                      </p:tavLst>
                                    </p:anim>
                                    <p:animEffect transition="in" filter="fade">
                                      <p:cBhvr>
                                        <p:cTn id="59" dur="500"/>
                                        <p:tgtEl>
                                          <p:spTgt spid="5"/>
                                        </p:tgtEl>
                                      </p:cBhvr>
                                    </p:animEffect>
                                  </p:childTnLst>
                                </p:cTn>
                              </p:par>
                              <p:par>
                                <p:cTn id="60" presetID="53" presetClass="entr" presetSubtype="16" fill="hold" nodeType="withEffect">
                                  <p:stCondLst>
                                    <p:cond delay="0"/>
                                  </p:stCondLst>
                                  <p:childTnLst>
                                    <p:set>
                                      <p:cBhvr>
                                        <p:cTn id="61" dur="1" fill="hold">
                                          <p:stCondLst>
                                            <p:cond delay="0"/>
                                          </p:stCondLst>
                                        </p:cTn>
                                        <p:tgtEl>
                                          <p:spTgt spid="1029"/>
                                        </p:tgtEl>
                                        <p:attrNameLst>
                                          <p:attrName>style.visibility</p:attrName>
                                        </p:attrNameLst>
                                      </p:cBhvr>
                                      <p:to>
                                        <p:strVal val="visible"/>
                                      </p:to>
                                    </p:set>
                                    <p:anim calcmode="lin" valueType="num">
                                      <p:cBhvr>
                                        <p:cTn id="62" dur="500" fill="hold"/>
                                        <p:tgtEl>
                                          <p:spTgt spid="1029"/>
                                        </p:tgtEl>
                                        <p:attrNameLst>
                                          <p:attrName>ppt_w</p:attrName>
                                        </p:attrNameLst>
                                      </p:cBhvr>
                                      <p:tavLst>
                                        <p:tav tm="0">
                                          <p:val>
                                            <p:fltVal val="0"/>
                                          </p:val>
                                        </p:tav>
                                        <p:tav tm="100000">
                                          <p:val>
                                            <p:strVal val="#ppt_w"/>
                                          </p:val>
                                        </p:tav>
                                      </p:tavLst>
                                    </p:anim>
                                    <p:anim calcmode="lin" valueType="num">
                                      <p:cBhvr>
                                        <p:cTn id="63" dur="500" fill="hold"/>
                                        <p:tgtEl>
                                          <p:spTgt spid="1029"/>
                                        </p:tgtEl>
                                        <p:attrNameLst>
                                          <p:attrName>ppt_h</p:attrName>
                                        </p:attrNameLst>
                                      </p:cBhvr>
                                      <p:tavLst>
                                        <p:tav tm="0">
                                          <p:val>
                                            <p:fltVal val="0"/>
                                          </p:val>
                                        </p:tav>
                                        <p:tav tm="100000">
                                          <p:val>
                                            <p:strVal val="#ppt_h"/>
                                          </p:val>
                                        </p:tav>
                                      </p:tavLst>
                                    </p:anim>
                                    <p:animEffect transition="in" filter="fade">
                                      <p:cBhvr>
                                        <p:cTn id="64" dur="500"/>
                                        <p:tgtEl>
                                          <p:spTgt spid="1029"/>
                                        </p:tgtEl>
                                      </p:cBhvr>
                                    </p:animEffect>
                                  </p:childTnLst>
                                </p:cTn>
                              </p:par>
                              <p:par>
                                <p:cTn id="65" presetID="53" presetClass="entr" presetSubtype="16"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p:cTn id="67" dur="500" fill="hold"/>
                                        <p:tgtEl>
                                          <p:spTgt spid="4"/>
                                        </p:tgtEl>
                                        <p:attrNameLst>
                                          <p:attrName>ppt_w</p:attrName>
                                        </p:attrNameLst>
                                      </p:cBhvr>
                                      <p:tavLst>
                                        <p:tav tm="0">
                                          <p:val>
                                            <p:fltVal val="0"/>
                                          </p:val>
                                        </p:tav>
                                        <p:tav tm="100000">
                                          <p:val>
                                            <p:strVal val="#ppt_w"/>
                                          </p:val>
                                        </p:tav>
                                      </p:tavLst>
                                    </p:anim>
                                    <p:anim calcmode="lin" valueType="num">
                                      <p:cBhvr>
                                        <p:cTn id="68" dur="500" fill="hold"/>
                                        <p:tgtEl>
                                          <p:spTgt spid="4"/>
                                        </p:tgtEl>
                                        <p:attrNameLst>
                                          <p:attrName>ppt_h</p:attrName>
                                        </p:attrNameLst>
                                      </p:cBhvr>
                                      <p:tavLst>
                                        <p:tav tm="0">
                                          <p:val>
                                            <p:fltVal val="0"/>
                                          </p:val>
                                        </p:tav>
                                        <p:tav tm="100000">
                                          <p:val>
                                            <p:strVal val="#ppt_h"/>
                                          </p:val>
                                        </p:tav>
                                      </p:tavLst>
                                    </p:anim>
                                    <p:animEffect transition="in" filter="fade">
                                      <p:cBhvr>
                                        <p:cTn id="69" dur="500"/>
                                        <p:tgtEl>
                                          <p:spTgt spid="4"/>
                                        </p:tgtEl>
                                      </p:cBhvr>
                                    </p:animEffect>
                                  </p:childTnLst>
                                </p:cTn>
                              </p:par>
                              <p:par>
                                <p:cTn id="70" presetID="53" presetClass="entr" presetSubtype="16" fill="hold" nodeType="withEffect">
                                  <p:stCondLst>
                                    <p:cond delay="0"/>
                                  </p:stCondLst>
                                  <p:childTnLst>
                                    <p:set>
                                      <p:cBhvr>
                                        <p:cTn id="71" dur="1" fill="hold">
                                          <p:stCondLst>
                                            <p:cond delay="0"/>
                                          </p:stCondLst>
                                        </p:cTn>
                                        <p:tgtEl>
                                          <p:spTgt spid="1026"/>
                                        </p:tgtEl>
                                        <p:attrNameLst>
                                          <p:attrName>style.visibility</p:attrName>
                                        </p:attrNameLst>
                                      </p:cBhvr>
                                      <p:to>
                                        <p:strVal val="visible"/>
                                      </p:to>
                                    </p:set>
                                    <p:anim calcmode="lin" valueType="num">
                                      <p:cBhvr>
                                        <p:cTn id="72" dur="500" fill="hold"/>
                                        <p:tgtEl>
                                          <p:spTgt spid="1026"/>
                                        </p:tgtEl>
                                        <p:attrNameLst>
                                          <p:attrName>ppt_w</p:attrName>
                                        </p:attrNameLst>
                                      </p:cBhvr>
                                      <p:tavLst>
                                        <p:tav tm="0">
                                          <p:val>
                                            <p:fltVal val="0"/>
                                          </p:val>
                                        </p:tav>
                                        <p:tav tm="100000">
                                          <p:val>
                                            <p:strVal val="#ppt_w"/>
                                          </p:val>
                                        </p:tav>
                                      </p:tavLst>
                                    </p:anim>
                                    <p:anim calcmode="lin" valueType="num">
                                      <p:cBhvr>
                                        <p:cTn id="73" dur="500" fill="hold"/>
                                        <p:tgtEl>
                                          <p:spTgt spid="1026"/>
                                        </p:tgtEl>
                                        <p:attrNameLst>
                                          <p:attrName>ppt_h</p:attrName>
                                        </p:attrNameLst>
                                      </p:cBhvr>
                                      <p:tavLst>
                                        <p:tav tm="0">
                                          <p:val>
                                            <p:fltVal val="0"/>
                                          </p:val>
                                        </p:tav>
                                        <p:tav tm="100000">
                                          <p:val>
                                            <p:strVal val="#ppt_h"/>
                                          </p:val>
                                        </p:tav>
                                      </p:tavLst>
                                    </p:anim>
                                    <p:animEffect transition="in" filter="fade">
                                      <p:cBhvr>
                                        <p:cTn id="74" dur="500"/>
                                        <p:tgtEl>
                                          <p:spTgt spid="1026"/>
                                        </p:tgtEl>
                                      </p:cBhvr>
                                    </p:animEffect>
                                  </p:childTnLst>
                                </p:cTn>
                              </p:par>
                              <p:par>
                                <p:cTn id="75" presetID="53" presetClass="entr" presetSubtype="16" fill="hold" nodeType="with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p:cTn id="77" dur="500" fill="hold"/>
                                        <p:tgtEl>
                                          <p:spTgt spid="6"/>
                                        </p:tgtEl>
                                        <p:attrNameLst>
                                          <p:attrName>ppt_w</p:attrName>
                                        </p:attrNameLst>
                                      </p:cBhvr>
                                      <p:tavLst>
                                        <p:tav tm="0">
                                          <p:val>
                                            <p:fltVal val="0"/>
                                          </p:val>
                                        </p:tav>
                                        <p:tav tm="100000">
                                          <p:val>
                                            <p:strVal val="#ppt_w"/>
                                          </p:val>
                                        </p:tav>
                                      </p:tavLst>
                                    </p:anim>
                                    <p:anim calcmode="lin" valueType="num">
                                      <p:cBhvr>
                                        <p:cTn id="78" dur="500" fill="hold"/>
                                        <p:tgtEl>
                                          <p:spTgt spid="6"/>
                                        </p:tgtEl>
                                        <p:attrNameLst>
                                          <p:attrName>ppt_h</p:attrName>
                                        </p:attrNameLst>
                                      </p:cBhvr>
                                      <p:tavLst>
                                        <p:tav tm="0">
                                          <p:val>
                                            <p:fltVal val="0"/>
                                          </p:val>
                                        </p:tav>
                                        <p:tav tm="100000">
                                          <p:val>
                                            <p:strVal val="#ppt_h"/>
                                          </p:val>
                                        </p:tav>
                                      </p:tavLst>
                                    </p:anim>
                                    <p:animEffect transition="in" filter="fade">
                                      <p:cBhvr>
                                        <p:cTn id="79" dur="500"/>
                                        <p:tgtEl>
                                          <p:spTgt spid="6"/>
                                        </p:tgtEl>
                                      </p:cBhvr>
                                    </p:animEffect>
                                  </p:childTnLst>
                                </p:cTn>
                              </p:par>
                              <p:par>
                                <p:cTn id="80" presetID="53" presetClass="entr" presetSubtype="16" fill="hold" nodeType="withEffect">
                                  <p:stCondLst>
                                    <p:cond delay="0"/>
                                  </p:stCondLst>
                                  <p:childTnLst>
                                    <p:set>
                                      <p:cBhvr>
                                        <p:cTn id="81" dur="1" fill="hold">
                                          <p:stCondLst>
                                            <p:cond delay="0"/>
                                          </p:stCondLst>
                                        </p:cTn>
                                        <p:tgtEl>
                                          <p:spTgt spid="7"/>
                                        </p:tgtEl>
                                        <p:attrNameLst>
                                          <p:attrName>style.visibility</p:attrName>
                                        </p:attrNameLst>
                                      </p:cBhvr>
                                      <p:to>
                                        <p:strVal val="visible"/>
                                      </p:to>
                                    </p:set>
                                    <p:anim calcmode="lin" valueType="num">
                                      <p:cBhvr>
                                        <p:cTn id="82" dur="500" fill="hold"/>
                                        <p:tgtEl>
                                          <p:spTgt spid="7"/>
                                        </p:tgtEl>
                                        <p:attrNameLst>
                                          <p:attrName>ppt_w</p:attrName>
                                        </p:attrNameLst>
                                      </p:cBhvr>
                                      <p:tavLst>
                                        <p:tav tm="0">
                                          <p:val>
                                            <p:fltVal val="0"/>
                                          </p:val>
                                        </p:tav>
                                        <p:tav tm="100000">
                                          <p:val>
                                            <p:strVal val="#ppt_w"/>
                                          </p:val>
                                        </p:tav>
                                      </p:tavLst>
                                    </p:anim>
                                    <p:anim calcmode="lin" valueType="num">
                                      <p:cBhvr>
                                        <p:cTn id="83" dur="500" fill="hold"/>
                                        <p:tgtEl>
                                          <p:spTgt spid="7"/>
                                        </p:tgtEl>
                                        <p:attrNameLst>
                                          <p:attrName>ppt_h</p:attrName>
                                        </p:attrNameLst>
                                      </p:cBhvr>
                                      <p:tavLst>
                                        <p:tav tm="0">
                                          <p:val>
                                            <p:fltVal val="0"/>
                                          </p:val>
                                        </p:tav>
                                        <p:tav tm="100000">
                                          <p:val>
                                            <p:strVal val="#ppt_h"/>
                                          </p:val>
                                        </p:tav>
                                      </p:tavLst>
                                    </p:anim>
                                    <p:animEffect transition="in" filter="fade">
                                      <p:cBhvr>
                                        <p:cTn id="84" dur="500"/>
                                        <p:tgtEl>
                                          <p:spTgt spid="7"/>
                                        </p:tgtEl>
                                      </p:cBhvr>
                                    </p:animEffect>
                                  </p:childTnLst>
                                </p:cTn>
                              </p:par>
                              <p:par>
                                <p:cTn id="85" presetID="16" presetClass="entr" presetSubtype="37" fill="hold" grpId="0" nodeType="with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barn(outVertical)">
                                      <p:cBhvr>
                                        <p:cTn id="87" dur="500"/>
                                        <p:tgtEl>
                                          <p:spTgt spid="2"/>
                                        </p:tgtEl>
                                      </p:cBhvr>
                                    </p:animEffect>
                                  </p:childTnLst>
                                </p:cTn>
                              </p:par>
                              <p:par>
                                <p:cTn id="88" presetID="16" presetClass="entr" presetSubtype="37" fill="hold" grpId="0" nodeType="withEffect">
                                  <p:stCondLst>
                                    <p:cond delay="0"/>
                                  </p:stCondLst>
                                  <p:childTnLst>
                                    <p:set>
                                      <p:cBhvr>
                                        <p:cTn id="89" dur="1" fill="hold">
                                          <p:stCondLst>
                                            <p:cond delay="0"/>
                                          </p:stCondLst>
                                        </p:cTn>
                                        <p:tgtEl>
                                          <p:spTgt spid="3">
                                            <p:txEl>
                                              <p:pRg st="0" end="0"/>
                                            </p:txEl>
                                          </p:spTgt>
                                        </p:tgtEl>
                                        <p:attrNameLst>
                                          <p:attrName>style.visibility</p:attrName>
                                        </p:attrNameLst>
                                      </p:cBhvr>
                                      <p:to>
                                        <p:strVal val="visible"/>
                                      </p:to>
                                    </p:set>
                                    <p:animEffect transition="in" filter="barn(outVertical)">
                                      <p:cBhvr>
                                        <p:cTn id="90" dur="500"/>
                                        <p:tgtEl>
                                          <p:spTgt spid="3">
                                            <p:txEl>
                                              <p:pRg st="0" end="0"/>
                                            </p:txEl>
                                          </p:spTgt>
                                        </p:tgtEl>
                                      </p:cBhvr>
                                    </p:animEffect>
                                  </p:childTnLst>
                                </p:cTn>
                              </p:par>
                              <p:par>
                                <p:cTn id="91" presetID="16" presetClass="entr" presetSubtype="37" fill="hold" grpId="0" nodeType="withEffect">
                                  <p:stCondLst>
                                    <p:cond delay="0"/>
                                  </p:stCondLst>
                                  <p:childTnLst>
                                    <p:set>
                                      <p:cBhvr>
                                        <p:cTn id="92" dur="1" fill="hold">
                                          <p:stCondLst>
                                            <p:cond delay="0"/>
                                          </p:stCondLst>
                                        </p:cTn>
                                        <p:tgtEl>
                                          <p:spTgt spid="3">
                                            <p:txEl>
                                              <p:pRg st="1" end="1"/>
                                            </p:txEl>
                                          </p:spTgt>
                                        </p:tgtEl>
                                        <p:attrNameLst>
                                          <p:attrName>style.visibility</p:attrName>
                                        </p:attrNameLst>
                                      </p:cBhvr>
                                      <p:to>
                                        <p:strVal val="visible"/>
                                      </p:to>
                                    </p:set>
                                    <p:animEffect transition="in" filter="barn(outVertical)">
                                      <p:cBhvr>
                                        <p:cTn id="9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2400000" scaled="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00034" y="0"/>
            <a:ext cx="8229600" cy="1143000"/>
          </a:xfrm>
        </p:spPr>
        <p:txBody>
          <a:bodyPr/>
          <a:lstStyle/>
          <a:p>
            <a:r>
              <a:rPr lang="it-IT" dirty="0" smtClean="0">
                <a:effectLst>
                  <a:glow rad="101600">
                    <a:schemeClr val="accent2">
                      <a:satMod val="175000"/>
                      <a:alpha val="40000"/>
                    </a:schemeClr>
                  </a:glow>
                  <a:reflection blurRad="6350" stA="55000" endA="300" endPos="45500" dir="5400000" sy="-100000" algn="bl" rotWithShape="0"/>
                </a:effectLst>
                <a:latin typeface="Freestyle Script" pitchFamily="66" charset="0"/>
              </a:rPr>
              <a:t>Curiglia</a:t>
            </a:r>
            <a:endParaRPr lang="it-IT" dirty="0">
              <a:effectLst>
                <a:glow rad="101600">
                  <a:schemeClr val="accent2">
                    <a:satMod val="175000"/>
                    <a:alpha val="40000"/>
                  </a:schemeClr>
                </a:glow>
                <a:reflection blurRad="6350" stA="55000" endA="300" endPos="45500" dir="5400000" sy="-100000" algn="bl" rotWithShape="0"/>
              </a:effectLst>
              <a:latin typeface="Freestyle Script" pitchFamily="66" charset="0"/>
            </a:endParaRPr>
          </a:p>
        </p:txBody>
      </p:sp>
      <p:sp>
        <p:nvSpPr>
          <p:cNvPr id="3" name="Segnaposto contenuto 2"/>
          <p:cNvSpPr>
            <a:spLocks noGrp="1"/>
          </p:cNvSpPr>
          <p:nvPr>
            <p:ph idx="1"/>
          </p:nvPr>
        </p:nvSpPr>
        <p:spPr>
          <a:xfrm>
            <a:off x="5369" y="1404854"/>
            <a:ext cx="5832648" cy="4357500"/>
          </a:xfrm>
        </p:spPr>
        <p:txBody>
          <a:bodyPr>
            <a:normAutofit fontScale="32500" lnSpcReduction="20000"/>
          </a:bodyPr>
          <a:lstStyle/>
          <a:p>
            <a:pPr algn="ctr">
              <a:buNone/>
            </a:pPr>
            <a:r>
              <a:rPr lang="it-IT" sz="8000" b="1" dirty="0" smtClean="0">
                <a:solidFill>
                  <a:schemeClr val="bg1"/>
                </a:solidFill>
              </a:rPr>
              <a:t> </a:t>
            </a:r>
            <a:r>
              <a:rPr lang="it-IT" sz="8000" b="1" dirty="0" smtClean="0"/>
              <a:t>  </a:t>
            </a:r>
            <a:r>
              <a:rPr lang="it-IT" sz="8000" dirty="0" smtClean="0">
                <a:solidFill>
                  <a:srgbClr val="002060"/>
                </a:solidFill>
                <a:latin typeface="Century Gothic" pitchFamily="34" charset="0"/>
                <a:cs typeface="Calibri" pitchFamily="34" charset="0"/>
              </a:rPr>
              <a:t>Superata la frazione Due Cossani, dopo aver oltrepassato il monumento in ricordo della visita pastorale di san Carlo Borromeo si giunge a Curiglia, sede del comune di Curiglia con Monteviasco.</a:t>
            </a:r>
          </a:p>
          <a:p>
            <a:pPr algn="ctr">
              <a:buNone/>
            </a:pPr>
            <a:r>
              <a:rPr lang="it-IT" sz="8000" dirty="0" smtClean="0">
                <a:solidFill>
                  <a:srgbClr val="002060"/>
                </a:solidFill>
                <a:latin typeface="Century Gothic" pitchFamily="34" charset="0"/>
                <a:cs typeface="Calibri" pitchFamily="34" charset="0"/>
              </a:rPr>
              <a:t>     Interessanti anche i caratteristici alpeggi di Sarona e dell'Alpone un tempo adibiti alla transumanza delle bestie e oggi fantastiche oasi di pace e natura.</a:t>
            </a:r>
          </a:p>
          <a:p>
            <a:pPr algn="ctr">
              <a:buNone/>
            </a:pPr>
            <a:endParaRPr lang="it-IT" sz="8000" dirty="0">
              <a:solidFill>
                <a:srgbClr val="002060"/>
              </a:solidFill>
              <a:latin typeface="Century Gothic" pitchFamily="34" charset="0"/>
              <a:cs typeface="Calibri" pitchFamily="34" charset="0"/>
            </a:endParaRPr>
          </a:p>
        </p:txBody>
      </p:sp>
      <p:pic>
        <p:nvPicPr>
          <p:cNvPr id="2050" name="Picture 2" descr="\\server1.isisluino.net\dati$\dalila.cannata\cannata dalila\FOTO GITA\DSCN1832.JPG"/>
          <p:cNvPicPr>
            <a:picLocks noChangeAspect="1" noChangeArrowheads="1"/>
          </p:cNvPicPr>
          <p:nvPr/>
        </p:nvPicPr>
        <p:blipFill>
          <a:blip r:embed="rId2" cstate="print"/>
          <a:srcRect/>
          <a:stretch>
            <a:fillRect/>
          </a:stretch>
        </p:blipFill>
        <p:spPr bwMode="auto">
          <a:xfrm rot="998903">
            <a:off x="6273910" y="1101592"/>
            <a:ext cx="2641648" cy="1981236"/>
          </a:xfrm>
          <a:prstGeom prst="rect">
            <a:avLst/>
          </a:prstGeom>
          <a:noFill/>
          <a:ln w="19050">
            <a:solidFill>
              <a:srgbClr val="FF66CC"/>
            </a:solidFill>
          </a:ln>
        </p:spPr>
      </p:pic>
      <p:pic>
        <p:nvPicPr>
          <p:cNvPr id="2051" name="Picture 3" descr="\\server1.isisluino.net\dati$\dalila.cannata\cannata dalila\FOTO GITA\DSCN1827.JPG"/>
          <p:cNvPicPr>
            <a:picLocks noChangeAspect="1" noChangeArrowheads="1"/>
          </p:cNvPicPr>
          <p:nvPr/>
        </p:nvPicPr>
        <p:blipFill>
          <a:blip r:embed="rId3" cstate="print"/>
          <a:srcRect/>
          <a:stretch>
            <a:fillRect/>
          </a:stretch>
        </p:blipFill>
        <p:spPr bwMode="auto">
          <a:xfrm>
            <a:off x="6084168" y="3501008"/>
            <a:ext cx="2736304" cy="2197260"/>
          </a:xfrm>
          <a:prstGeom prst="rect">
            <a:avLst/>
          </a:prstGeom>
          <a:noFill/>
          <a:ln w="19050">
            <a:solidFill>
              <a:srgbClr val="FF66CC"/>
            </a:solidFill>
          </a:ln>
        </p:spPr>
      </p:pic>
      <p:sp>
        <p:nvSpPr>
          <p:cNvPr id="6" name="Indietro o precedente 5">
            <a:hlinkClick r:id="" action="ppaction://hlinkshowjump?jump=previousslide" highlightClick="1"/>
          </p:cNvPr>
          <p:cNvSpPr/>
          <p:nvPr/>
        </p:nvSpPr>
        <p:spPr>
          <a:xfrm>
            <a:off x="7380312" y="6309320"/>
            <a:ext cx="360040" cy="360040"/>
          </a:xfrm>
          <a:prstGeom prst="actionButtonBackPrevious">
            <a:avLst/>
          </a:prstGeom>
          <a:ln>
            <a:solidFill>
              <a:srgbClr val="FC42E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7" name="Pagina iniziale 6">
            <a:hlinkClick r:id="rId4" action="ppaction://hlinksldjump" highlightClick="1"/>
          </p:cNvPr>
          <p:cNvSpPr/>
          <p:nvPr/>
        </p:nvSpPr>
        <p:spPr>
          <a:xfrm>
            <a:off x="7884368" y="6309320"/>
            <a:ext cx="360040" cy="360040"/>
          </a:xfrm>
          <a:prstGeom prst="actionButtonHome">
            <a:avLst/>
          </a:prstGeom>
          <a:ln>
            <a:solidFill>
              <a:srgbClr val="FC42E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8" name="Avanti o successivo 7">
            <a:hlinkClick r:id="" action="ppaction://hlinkshowjump?jump=nextslide" highlightClick="1"/>
          </p:cNvPr>
          <p:cNvSpPr/>
          <p:nvPr/>
        </p:nvSpPr>
        <p:spPr>
          <a:xfrm>
            <a:off x="8409060" y="6309320"/>
            <a:ext cx="360040" cy="343907"/>
          </a:xfrm>
          <a:prstGeom prst="actionButtonForwardNext">
            <a:avLst/>
          </a:prstGeom>
          <a:ln>
            <a:solidFill>
              <a:srgbClr val="FC42E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Tree>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6" presetClass="entr" presetSubtype="32"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out)">
                                      <p:cBhvr>
                                        <p:cTn id="13" dur="2000"/>
                                        <p:tgtEl>
                                          <p:spTgt spid="3">
                                            <p:txEl>
                                              <p:pRg st="0" end="0"/>
                                            </p:txEl>
                                          </p:spTgt>
                                        </p:tgtEl>
                                      </p:cBhvr>
                                    </p:animEffect>
                                  </p:childTnLst>
                                </p:cTn>
                              </p:par>
                              <p:par>
                                <p:cTn id="14" presetID="6" presetClass="entr" presetSubtype="32"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ircle(out)">
                                      <p:cBhvr>
                                        <p:cTn id="16" dur="2000"/>
                                        <p:tgtEl>
                                          <p:spTgt spid="3">
                                            <p:txEl>
                                              <p:pRg st="1" end="1"/>
                                            </p:txEl>
                                          </p:spTgt>
                                        </p:tgtEl>
                                      </p:cBhvr>
                                    </p:animEffect>
                                  </p:childTnLst>
                                </p:cTn>
                              </p:par>
                            </p:childTnLst>
                          </p:cTn>
                        </p:par>
                        <p:par>
                          <p:cTn id="17" fill="hold">
                            <p:stCondLst>
                              <p:cond delay="2000"/>
                            </p:stCondLst>
                            <p:childTnLst>
                              <p:par>
                                <p:cTn id="18" presetID="2" presetClass="entr" presetSubtype="2" fill="hold" nodeType="afterEffect">
                                  <p:stCondLst>
                                    <p:cond delay="0"/>
                                  </p:stCondLst>
                                  <p:childTnLst>
                                    <p:set>
                                      <p:cBhvr>
                                        <p:cTn id="19" dur="1" fill="hold">
                                          <p:stCondLst>
                                            <p:cond delay="0"/>
                                          </p:stCondLst>
                                        </p:cTn>
                                        <p:tgtEl>
                                          <p:spTgt spid="2050"/>
                                        </p:tgtEl>
                                        <p:attrNameLst>
                                          <p:attrName>style.visibility</p:attrName>
                                        </p:attrNameLst>
                                      </p:cBhvr>
                                      <p:to>
                                        <p:strVal val="visible"/>
                                      </p:to>
                                    </p:set>
                                    <p:anim calcmode="lin" valueType="num">
                                      <p:cBhvr additive="base">
                                        <p:cTn id="20" dur="500" fill="hold"/>
                                        <p:tgtEl>
                                          <p:spTgt spid="2050"/>
                                        </p:tgtEl>
                                        <p:attrNameLst>
                                          <p:attrName>ppt_x</p:attrName>
                                        </p:attrNameLst>
                                      </p:cBhvr>
                                      <p:tavLst>
                                        <p:tav tm="0">
                                          <p:val>
                                            <p:strVal val="1+#ppt_w/2"/>
                                          </p:val>
                                        </p:tav>
                                        <p:tav tm="100000">
                                          <p:val>
                                            <p:strVal val="#ppt_x"/>
                                          </p:val>
                                        </p:tav>
                                      </p:tavLst>
                                    </p:anim>
                                    <p:anim calcmode="lin" valueType="num">
                                      <p:cBhvr additive="base">
                                        <p:cTn id="21" dur="500" fill="hold"/>
                                        <p:tgtEl>
                                          <p:spTgt spid="2050"/>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2" fill="hold" nodeType="afterEffect">
                                  <p:stCondLst>
                                    <p:cond delay="0"/>
                                  </p:stCondLst>
                                  <p:childTnLst>
                                    <p:set>
                                      <p:cBhvr>
                                        <p:cTn id="24" dur="1" fill="hold">
                                          <p:stCondLst>
                                            <p:cond delay="0"/>
                                          </p:stCondLst>
                                        </p:cTn>
                                        <p:tgtEl>
                                          <p:spTgt spid="2051"/>
                                        </p:tgtEl>
                                        <p:attrNameLst>
                                          <p:attrName>style.visibility</p:attrName>
                                        </p:attrNameLst>
                                      </p:cBhvr>
                                      <p:to>
                                        <p:strVal val="visible"/>
                                      </p:to>
                                    </p:set>
                                    <p:anim calcmode="lin" valueType="num">
                                      <p:cBhvr additive="base">
                                        <p:cTn id="25" dur="500" fill="hold"/>
                                        <p:tgtEl>
                                          <p:spTgt spid="2051"/>
                                        </p:tgtEl>
                                        <p:attrNameLst>
                                          <p:attrName>ppt_x</p:attrName>
                                        </p:attrNameLst>
                                      </p:cBhvr>
                                      <p:tavLst>
                                        <p:tav tm="0">
                                          <p:val>
                                            <p:strVal val="1+#ppt_w/2"/>
                                          </p:val>
                                        </p:tav>
                                        <p:tav tm="100000">
                                          <p:val>
                                            <p:strVal val="#ppt_x"/>
                                          </p:val>
                                        </p:tav>
                                      </p:tavLst>
                                    </p:anim>
                                    <p:anim calcmode="lin" valueType="num">
                                      <p:cBhvr additive="base">
                                        <p:cTn id="26" dur="500" fill="hold"/>
                                        <p:tgtEl>
                                          <p:spTgt spid="20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95536" y="274638"/>
            <a:ext cx="8291264" cy="634082"/>
          </a:xfrm>
        </p:spPr>
        <p:txBody>
          <a:bodyPr>
            <a:noAutofit/>
          </a:bodyPr>
          <a:lstStyle/>
          <a:p>
            <a:r>
              <a:rPr lang="it-IT" dirty="0" smtClean="0">
                <a:ln>
                  <a:solidFill>
                    <a:srgbClr val="FFFF00"/>
                  </a:solidFill>
                </a:ln>
                <a:effectLst>
                  <a:glow rad="101600">
                    <a:schemeClr val="accent3">
                      <a:satMod val="175000"/>
                      <a:alpha val="40000"/>
                    </a:schemeClr>
                  </a:glow>
                  <a:outerShdw blurRad="38100" dist="38100" dir="2700000" algn="tl">
                    <a:srgbClr val="000000">
                      <a:alpha val="43137"/>
                    </a:srgbClr>
                  </a:outerShdw>
                  <a:reflection blurRad="6350" stA="55000" endA="300" endPos="45500" dir="5400000" sy="-100000" algn="bl" rotWithShape="0"/>
                </a:effectLst>
                <a:latin typeface="Freestyle Script" pitchFamily="66" charset="0"/>
              </a:rPr>
              <a:t>La leggenda di Monteviasco</a:t>
            </a:r>
          </a:p>
        </p:txBody>
      </p:sp>
      <p:sp>
        <p:nvSpPr>
          <p:cNvPr id="3" name="Segnaposto contenuto 2"/>
          <p:cNvSpPr>
            <a:spLocks noGrp="1"/>
          </p:cNvSpPr>
          <p:nvPr>
            <p:ph idx="1"/>
          </p:nvPr>
        </p:nvSpPr>
        <p:spPr>
          <a:xfrm>
            <a:off x="251520" y="4509120"/>
            <a:ext cx="8712968" cy="2160240"/>
          </a:xfrm>
        </p:spPr>
        <p:txBody>
          <a:bodyPr numCol="1">
            <a:noAutofit/>
          </a:bodyPr>
          <a:lstStyle/>
          <a:p>
            <a:pPr algn="just">
              <a:lnSpc>
                <a:spcPct val="80000"/>
              </a:lnSpc>
              <a:buNone/>
            </a:pPr>
            <a:r>
              <a:rPr lang="it-IT" sz="2000" b="1" dirty="0" smtClean="0">
                <a:solidFill>
                  <a:schemeClr val="bg1"/>
                </a:solidFill>
                <a:effectLst>
                  <a:outerShdw blurRad="38100" dist="38100" dir="2700000" algn="tl">
                    <a:srgbClr val="000000">
                      <a:alpha val="43137"/>
                    </a:srgbClr>
                  </a:outerShdw>
                </a:effectLst>
                <a:latin typeface="Century Gothic" pitchFamily="34" charset="0"/>
                <a:cs typeface="Calibri" pitchFamily="34" charset="0"/>
              </a:rPr>
              <a:t>La leggenda fa risalire l’origine di Monteviasco al XVII secolo, periodo in cui la Lombardia era possedimento della Corona spagnola. Narra che quattro soldati (Cassina, Ranzoni, Morandi, Dellea), dopo una serie di malefatte, minacciati di processo, disertano da Milano e, per sfuggire all'arresto, si rifugiano in Val Veddasca. Attratti dall'erto pendio scendente dalla vetta del monte Pola a media altezza, dove il bosco dirada i suoi alberi ed incominciano i pascoli costruiscono le loro case.</a:t>
            </a:r>
          </a:p>
        </p:txBody>
      </p:sp>
    </p:spTree>
  </p:cSld>
  <p:clrMapOvr>
    <a:masterClrMapping/>
  </p:clrMapOvr>
  <p:transition spd="slow" advClick="0" advTm="10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2400000" scaled="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39552" y="260648"/>
            <a:ext cx="8229600" cy="1143000"/>
          </a:xfrm>
        </p:spPr>
        <p:txBody>
          <a:bodyPr/>
          <a:lstStyle/>
          <a:p>
            <a:r>
              <a:rPr lang="it-IT" dirty="0" smtClean="0">
                <a:effectLst>
                  <a:glow rad="63500">
                    <a:schemeClr val="accent4">
                      <a:satMod val="175000"/>
                      <a:alpha val="40000"/>
                    </a:schemeClr>
                  </a:glow>
                  <a:reflection blurRad="6350" stA="50000" endA="300" endPos="50000" dist="29997" dir="5400000" sy="-100000" algn="bl" rotWithShape="0"/>
                </a:effectLst>
                <a:latin typeface="Century Gothic" pitchFamily="34" charset="0"/>
              </a:rPr>
              <a:t>Evoluzione Demografica</a:t>
            </a:r>
            <a:endParaRPr lang="it-IT" dirty="0">
              <a:effectLst>
                <a:glow rad="63500">
                  <a:schemeClr val="accent4">
                    <a:satMod val="175000"/>
                    <a:alpha val="40000"/>
                  </a:schemeClr>
                </a:glow>
                <a:reflection blurRad="6350" stA="50000" endA="300" endPos="50000" dist="29997" dir="5400000" sy="-100000" algn="bl" rotWithShape="0"/>
              </a:effectLst>
              <a:latin typeface="Century Gothic" pitchFamily="34" charset="0"/>
            </a:endParaRPr>
          </a:p>
        </p:txBody>
      </p:sp>
      <p:pic>
        <p:nvPicPr>
          <p:cNvPr id="5" name="Segnaposto contenuto 4" descr="http://upload.wikimedia.org/wikipedia/it/timeline/2354ffcf11b840e7607d82e5c62c68b6.png"/>
          <p:cNvPicPr>
            <a:picLocks noGrp="1"/>
          </p:cNvPicPr>
          <p:nvPr>
            <p:ph sz="half" idx="1"/>
          </p:nvPr>
        </p:nvPicPr>
        <p:blipFill>
          <a:blip r:embed="rId2" cstate="print"/>
          <a:stretch>
            <a:fillRect/>
          </a:stretch>
        </p:blipFill>
        <p:spPr bwMode="auto">
          <a:xfrm>
            <a:off x="323528" y="1772816"/>
            <a:ext cx="4568876" cy="3805594"/>
          </a:xfrm>
          <a:prstGeom prst="rect">
            <a:avLst/>
          </a:prstGeom>
          <a:noFill/>
          <a:ln w="9525">
            <a:noFill/>
            <a:miter lim="800000"/>
            <a:headEnd/>
            <a:tailEnd/>
          </a:ln>
        </p:spPr>
      </p:pic>
      <p:sp>
        <p:nvSpPr>
          <p:cNvPr id="4" name="Rettangolo 3"/>
          <p:cNvSpPr/>
          <p:nvPr/>
        </p:nvSpPr>
        <p:spPr>
          <a:xfrm>
            <a:off x="5292080" y="2401123"/>
            <a:ext cx="3707904" cy="2831544"/>
          </a:xfrm>
          <a:prstGeom prst="rect">
            <a:avLst/>
          </a:prstGeom>
          <a:ln w="28575">
            <a:solidFill>
              <a:srgbClr val="FF66CC"/>
            </a:solidFill>
          </a:ln>
        </p:spPr>
        <p:txBody>
          <a:bodyPr wrap="square">
            <a:spAutoFit/>
          </a:bodyPr>
          <a:lstStyle/>
          <a:p>
            <a:pPr algn="ctr"/>
            <a:r>
              <a:rPr lang="it-IT" sz="2000" b="1" dirty="0" smtClean="0">
                <a:solidFill>
                  <a:srgbClr val="002060"/>
                </a:solidFill>
                <a:latin typeface="Eras Light ITC" pitchFamily="34" charset="0"/>
              </a:rPr>
              <a:t>I suoi abitanti sono chiamati i curigliesi. </a:t>
            </a:r>
          </a:p>
          <a:p>
            <a:pPr algn="ctr"/>
            <a:r>
              <a:rPr lang="it-IT" sz="2000" b="1" dirty="0" smtClean="0">
                <a:solidFill>
                  <a:srgbClr val="002060"/>
                </a:solidFill>
                <a:latin typeface="Eras Light ITC" pitchFamily="34" charset="0"/>
              </a:rPr>
              <a:t>Il comune si estende su 11,3 km² e conta 189 abitanti dall'ultimo censimento della popolazione. </a:t>
            </a:r>
          </a:p>
          <a:p>
            <a:pPr algn="ctr"/>
            <a:r>
              <a:rPr lang="it-IT" sz="2000" b="1" dirty="0" smtClean="0">
                <a:solidFill>
                  <a:srgbClr val="002060"/>
                </a:solidFill>
                <a:latin typeface="Eras Light ITC" pitchFamily="34" charset="0"/>
              </a:rPr>
              <a:t>La densità di popolazione è di 16,7 abitanti per km² sul Comune.</a:t>
            </a:r>
            <a:r>
              <a:rPr lang="it-IT" dirty="0" smtClean="0">
                <a:solidFill>
                  <a:srgbClr val="002060"/>
                </a:solidFill>
              </a:rPr>
              <a:t/>
            </a:r>
            <a:br>
              <a:rPr lang="it-IT" dirty="0" smtClean="0">
                <a:solidFill>
                  <a:srgbClr val="002060"/>
                </a:solidFill>
              </a:rPr>
            </a:br>
            <a:endParaRPr lang="it-IT" dirty="0">
              <a:solidFill>
                <a:srgbClr val="002060"/>
              </a:solidFill>
            </a:endParaRPr>
          </a:p>
        </p:txBody>
      </p:sp>
      <p:sp>
        <p:nvSpPr>
          <p:cNvPr id="6" name="Indietro o precedente 5">
            <a:hlinkClick r:id="" action="ppaction://hlinkshowjump?jump=previousslide" highlightClick="1"/>
          </p:cNvPr>
          <p:cNvSpPr/>
          <p:nvPr/>
        </p:nvSpPr>
        <p:spPr>
          <a:xfrm>
            <a:off x="7380312" y="6309320"/>
            <a:ext cx="360040" cy="360040"/>
          </a:xfrm>
          <a:prstGeom prst="actionButtonBackPrevio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dirty="0"/>
          </a:p>
        </p:txBody>
      </p:sp>
      <p:sp>
        <p:nvSpPr>
          <p:cNvPr id="7" name="Pagina iniziale 6">
            <a:hlinkClick r:id="rId3" action="ppaction://hlinksldjump" highlightClick="1"/>
          </p:cNvPr>
          <p:cNvSpPr/>
          <p:nvPr/>
        </p:nvSpPr>
        <p:spPr>
          <a:xfrm>
            <a:off x="7940220" y="6309320"/>
            <a:ext cx="360040" cy="360040"/>
          </a:xfrm>
          <a:prstGeom prst="actionButtonHo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dirty="0"/>
          </a:p>
        </p:txBody>
      </p:sp>
      <p:sp>
        <p:nvSpPr>
          <p:cNvPr id="8" name="Avanti o successivo 7">
            <a:hlinkClick r:id="" action="ppaction://hlinkshowjump?jump=nextslide" highlightClick="1"/>
          </p:cNvPr>
          <p:cNvSpPr/>
          <p:nvPr/>
        </p:nvSpPr>
        <p:spPr>
          <a:xfrm>
            <a:off x="8460432" y="6309320"/>
            <a:ext cx="360040" cy="360040"/>
          </a:xfrm>
          <a:prstGeom prst="actionButtonForwardNex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dirty="0"/>
          </a:p>
        </p:txBody>
      </p:sp>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285720" y="1428736"/>
            <a:ext cx="4115094" cy="5214974"/>
          </a:xfrm>
          <a:blipFill>
            <a:blip r:embed="rId3" cstate="print"/>
            <a:tile tx="0" ty="0" sx="100000" sy="100000" flip="none" algn="tl"/>
          </a:blipFill>
          <a:ln w="38100">
            <a:solidFill>
              <a:schemeClr val="accent1">
                <a:lumMod val="60000"/>
                <a:lumOff val="40000"/>
              </a:schemeClr>
            </a:solidFill>
          </a:ln>
        </p:spPr>
        <p:txBody>
          <a:bodyPr>
            <a:noAutofit/>
          </a:bodyPr>
          <a:lstStyle/>
          <a:p>
            <a:pPr marL="0" indent="0" algn="just">
              <a:spcBef>
                <a:spcPts val="0"/>
              </a:spcBef>
              <a:buNone/>
            </a:pPr>
            <a:r>
              <a:rPr lang="it-IT" sz="2400" dirty="0" smtClean="0">
                <a:latin typeface="Maiandra GD" pitchFamily="34" charset="0"/>
              </a:rPr>
              <a:t>La </a:t>
            </a:r>
            <a:r>
              <a:rPr lang="it-IT" sz="2400" dirty="0">
                <a:latin typeface="Maiandra GD" pitchFamily="34" charset="0"/>
              </a:rPr>
              <a:t>località di Monteviasco non è </a:t>
            </a:r>
            <a:r>
              <a:rPr lang="it-IT" sz="2400" dirty="0" smtClean="0">
                <a:latin typeface="Maiandra GD" pitchFamily="34" charset="0"/>
              </a:rPr>
              <a:t>raggiungibile con strada carrozzabile: la si può raggiungere solo per mezzo di una antica mulattiera a gradoni oppure utilizzando la più moderna funivia. L'isolamento </a:t>
            </a:r>
            <a:r>
              <a:rPr lang="it-IT" sz="2400" dirty="0">
                <a:latin typeface="Maiandra GD" pitchFamily="34" charset="0"/>
              </a:rPr>
              <a:t>della località ha causato negli anni una progressiva diminuzione del numero di </a:t>
            </a:r>
            <a:r>
              <a:rPr lang="it-IT" sz="2400" dirty="0" smtClean="0">
                <a:latin typeface="Maiandra GD" pitchFamily="34" charset="0"/>
              </a:rPr>
              <a:t>abitanti residenti. </a:t>
            </a:r>
            <a:r>
              <a:rPr lang="it-IT" sz="2400" dirty="0">
                <a:latin typeface="Maiandra GD" pitchFamily="34" charset="0"/>
              </a:rPr>
              <a:t>Attualmente vi abitano stabilmente solo una dozzina di persone</a:t>
            </a:r>
            <a:r>
              <a:rPr lang="it-IT" sz="2400" dirty="0" smtClean="0">
                <a:latin typeface="Maiandra GD" pitchFamily="34" charset="0"/>
              </a:rPr>
              <a:t>.</a:t>
            </a:r>
            <a:endParaRPr lang="it-IT" sz="2400" dirty="0">
              <a:latin typeface="Maiandra GD" pitchFamily="34" charset="0"/>
            </a:endParaRPr>
          </a:p>
          <a:p>
            <a:pPr>
              <a:buNone/>
            </a:pPr>
            <a:r>
              <a:rPr lang="it-IT" sz="2400" dirty="0" smtClean="0"/>
              <a:t>         </a:t>
            </a:r>
            <a:endParaRPr lang="it-IT" sz="2400" dirty="0"/>
          </a:p>
        </p:txBody>
      </p:sp>
      <p:pic>
        <p:nvPicPr>
          <p:cNvPr id="5" name="Segnaposto contenuto 4" descr="C:\Users\dalila.cannata\AppData\Local\Microsoft\Windows\Temporary Internet Files\Content.Word\DSCN1787.jpg"/>
          <p:cNvPicPr>
            <a:picLocks noGrp="1"/>
          </p:cNvPicPr>
          <p:nvPr>
            <p:ph sz="half" idx="2"/>
          </p:nvPr>
        </p:nvPicPr>
        <p:blipFill>
          <a:blip r:embed="rId4" cstate="print"/>
          <a:srcRect/>
          <a:stretch>
            <a:fillRect/>
          </a:stretch>
        </p:blipFill>
        <p:spPr bwMode="auto">
          <a:xfrm rot="508157">
            <a:off x="6292633" y="727601"/>
            <a:ext cx="2572789" cy="1932709"/>
          </a:xfrm>
          <a:prstGeom prst="rect">
            <a:avLst/>
          </a:prstGeom>
          <a:noFill/>
          <a:ln w="19050">
            <a:solidFill>
              <a:srgbClr val="00B050"/>
            </a:solidFill>
            <a:miter lim="800000"/>
            <a:headEnd/>
            <a:tailEnd/>
          </a:ln>
        </p:spPr>
      </p:pic>
      <p:pic>
        <p:nvPicPr>
          <p:cNvPr id="6" name="il_fi" descr="http://www3.varesenews.it/immagini_articoli/200611/IMP%20A%20FUNE28.JPG"/>
          <p:cNvPicPr/>
          <p:nvPr/>
        </p:nvPicPr>
        <p:blipFill>
          <a:blip r:embed="rId5" cstate="print"/>
          <a:srcRect/>
          <a:stretch>
            <a:fillRect/>
          </a:stretch>
        </p:blipFill>
        <p:spPr bwMode="auto">
          <a:xfrm rot="21033616">
            <a:off x="5213061" y="2623994"/>
            <a:ext cx="2646680" cy="2058173"/>
          </a:xfrm>
          <a:prstGeom prst="rect">
            <a:avLst/>
          </a:prstGeom>
          <a:noFill/>
          <a:ln w="19050">
            <a:solidFill>
              <a:srgbClr val="00B050"/>
            </a:solidFill>
            <a:miter lim="800000"/>
            <a:headEnd/>
            <a:tailEnd/>
          </a:ln>
        </p:spPr>
      </p:pic>
      <p:sp>
        <p:nvSpPr>
          <p:cNvPr id="9" name="Rettangolo 8"/>
          <p:cNvSpPr/>
          <p:nvPr/>
        </p:nvSpPr>
        <p:spPr>
          <a:xfrm>
            <a:off x="2555776" y="260648"/>
            <a:ext cx="3600400" cy="923330"/>
          </a:xfrm>
          <a:prstGeom prst="rect">
            <a:avLst/>
          </a:prstGeom>
          <a:noFill/>
        </p:spPr>
        <p:txBody>
          <a:bodyPr wrap="square" lIns="91440" tIns="45720" rIns="91440" bIns="45720">
            <a:spAutoFit/>
          </a:bodyPr>
          <a:lstStyle/>
          <a:p>
            <a:pPr algn="ctr"/>
            <a:r>
              <a:rPr lang="it-IT" sz="5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Showcard Gothic" pitchFamily="82" charset="0"/>
              </a:rPr>
              <a:t>Turismo</a:t>
            </a:r>
            <a:endParaRPr lang="it-IT"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Showcard Gothic" pitchFamily="82" charset="0"/>
            </a:endParaRPr>
          </a:p>
        </p:txBody>
      </p:sp>
      <p:pic>
        <p:nvPicPr>
          <p:cNvPr id="1026" name="Picture 2" descr="\\server1.isisluino.net\dati$\dalila.cannata\cannata dalila\FOTO GITA\DSCN1859.JPG"/>
          <p:cNvPicPr>
            <a:picLocks noChangeAspect="1" noChangeArrowheads="1"/>
          </p:cNvPicPr>
          <p:nvPr/>
        </p:nvPicPr>
        <p:blipFill>
          <a:blip r:embed="rId6" cstate="print"/>
          <a:srcRect/>
          <a:stretch>
            <a:fillRect/>
          </a:stretch>
        </p:blipFill>
        <p:spPr bwMode="auto">
          <a:xfrm rot="688107">
            <a:off x="6450505" y="4508146"/>
            <a:ext cx="2171733" cy="1628800"/>
          </a:xfrm>
          <a:prstGeom prst="rect">
            <a:avLst/>
          </a:prstGeom>
          <a:noFill/>
          <a:ln w="28575">
            <a:solidFill>
              <a:srgbClr val="00B050"/>
            </a:solidFill>
          </a:ln>
        </p:spPr>
      </p:pic>
      <p:sp>
        <p:nvSpPr>
          <p:cNvPr id="7" name="Indietro o precedente 6">
            <a:hlinkClick r:id="" action="ppaction://hlinkshowjump?jump=previousslide" highlightClick="1"/>
          </p:cNvPr>
          <p:cNvSpPr/>
          <p:nvPr/>
        </p:nvSpPr>
        <p:spPr>
          <a:xfrm>
            <a:off x="8078408" y="6337570"/>
            <a:ext cx="360040" cy="360040"/>
          </a:xfrm>
          <a:prstGeom prst="actionButtonBackPrevious">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it-IT" dirty="0"/>
          </a:p>
        </p:txBody>
      </p:sp>
      <p:sp>
        <p:nvSpPr>
          <p:cNvPr id="8" name="Pagina iniziale 7">
            <a:hlinkClick r:id="rId7" action="ppaction://hlinksldjump" highlightClick="1"/>
          </p:cNvPr>
          <p:cNvSpPr/>
          <p:nvPr/>
        </p:nvSpPr>
        <p:spPr>
          <a:xfrm>
            <a:off x="8582464" y="6337570"/>
            <a:ext cx="360040" cy="360040"/>
          </a:xfrm>
          <a:prstGeom prst="actionButtonHom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it-IT" dirty="0"/>
          </a:p>
        </p:txBody>
      </p:sp>
    </p:spTree>
  </p:cSld>
  <p:clrMapOvr>
    <a:masterClrMapping/>
  </p:clrMapOvr>
  <p:transition spd="slow" advClick="0" advTm="1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9">
                                            <p:txEl>
                                              <p:pRg st="0" end="0"/>
                                            </p:txEl>
                                          </p:spTgt>
                                        </p:tgtEl>
                                        <p:attrNameLst>
                                          <p:attrName>ppt_w</p:attrName>
                                        </p:attrNameLst>
                                      </p:cBhvr>
                                    </p:anim>
                                    <p:anim by="(#ppt_w*0.50)" calcmode="lin" valueType="num">
                                      <p:cBhvr>
                                        <p:cTn id="8" dur="500" decel="50000" autoRev="1" fill="hold">
                                          <p:stCondLst>
                                            <p:cond delay="0"/>
                                          </p:stCondLst>
                                        </p:cTn>
                                        <p:tgtEl>
                                          <p:spTgt spid="9">
                                            <p:txEl>
                                              <p:pRg st="0" end="0"/>
                                            </p:txEl>
                                          </p:spTgt>
                                        </p:tgtEl>
                                        <p:attrNameLst>
                                          <p:attrName>ppt_x</p:attrName>
                                        </p:attrNameLst>
                                      </p:cBhvr>
                                    </p:anim>
                                    <p:anim from="(-#ppt_h/2)" to="(#ppt_y)" calcmode="lin" valueType="num">
                                      <p:cBhvr>
                                        <p:cTn id="9" dur="1000" fill="hold">
                                          <p:stCondLst>
                                            <p:cond delay="0"/>
                                          </p:stCondLst>
                                        </p:cTn>
                                        <p:tgtEl>
                                          <p:spTgt spid="9">
                                            <p:txEl>
                                              <p:pRg st="0" end="0"/>
                                            </p:txEl>
                                          </p:spTgt>
                                        </p:tgtEl>
                                        <p:attrNameLst>
                                          <p:attrName>ppt_y</p:attrName>
                                        </p:attrNameLst>
                                      </p:cBhvr>
                                    </p:anim>
                                    <p:animRot by="21600000">
                                      <p:cBhvr>
                                        <p:cTn id="10" dur="1000" fill="hold">
                                          <p:stCondLst>
                                            <p:cond delay="0"/>
                                          </p:stCondLst>
                                        </p:cTn>
                                        <p:tgtEl>
                                          <p:spTgt spid="9">
                                            <p:txEl>
                                              <p:pRg st="0" end="0"/>
                                            </p:txEl>
                                          </p:spTgt>
                                        </p:tgtEl>
                                        <p:attrNameLst>
                                          <p:attrName>r</p:attrName>
                                        </p:attrNameLst>
                                      </p:cBhvr>
                                    </p:animRot>
                                  </p:childTnLst>
                                </p:cTn>
                              </p:par>
                            </p:childTnLst>
                          </p:cTn>
                        </p:par>
                        <p:par>
                          <p:cTn id="11" fill="hold">
                            <p:stCondLst>
                              <p:cond delay="1600"/>
                            </p:stCondLst>
                            <p:childTnLst>
                              <p:par>
                                <p:cTn id="12" presetID="39" presetClass="entr" presetSubtype="0" accel="100000"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2100"/>
                            </p:stCondLst>
                            <p:childTnLst>
                              <p:par>
                                <p:cTn id="19" presetID="39" presetClass="entr" presetSubtype="0" accel="100000"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
                                            <p:txEl>
                                              <p:pRg st="1" end="1"/>
                                            </p:txEl>
                                          </p:spTgt>
                                        </p:tgtEl>
                                        <p:attrNameLst>
                                          <p:attrName>ppt_y</p:attrName>
                                        </p:attrNameLst>
                                      </p:cBhvr>
                                      <p:tavLst>
                                        <p:tav tm="0">
                                          <p:val>
                                            <p:strVal val="#ppt_y"/>
                                          </p:val>
                                        </p:tav>
                                        <p:tav tm="100000">
                                          <p:val>
                                            <p:strVal val="#ppt_y"/>
                                          </p:val>
                                        </p:tav>
                                      </p:tavLst>
                                    </p:anim>
                                  </p:childTnLst>
                                </p:cTn>
                              </p:par>
                              <p:par>
                                <p:cTn id="25" presetID="56" presetClass="entr" presetSubtype="0" fill="hold" nodeType="withEffect">
                                  <p:stCondLst>
                                    <p:cond delay="0"/>
                                  </p:stCondLst>
                                  <p:iterate type="lt">
                                    <p:tmPct val="10000"/>
                                  </p:iterate>
                                  <p:childTnLst>
                                    <p:set>
                                      <p:cBhvr>
                                        <p:cTn id="26" dur="1" fill="hold">
                                          <p:stCondLst>
                                            <p:cond delay="0"/>
                                          </p:stCondLst>
                                        </p:cTn>
                                        <p:tgtEl>
                                          <p:spTgt spid="5"/>
                                        </p:tgtEl>
                                        <p:attrNameLst>
                                          <p:attrName>style.visibility</p:attrName>
                                        </p:attrNameLst>
                                      </p:cBhvr>
                                      <p:to>
                                        <p:strVal val="visible"/>
                                      </p:to>
                                    </p:set>
                                    <p:anim by="(-#ppt_w*2)" calcmode="lin" valueType="num">
                                      <p:cBhvr rctx="PPT">
                                        <p:cTn id="27" dur="500" autoRev="1" fill="hold">
                                          <p:stCondLst>
                                            <p:cond delay="0"/>
                                          </p:stCondLst>
                                        </p:cTn>
                                        <p:tgtEl>
                                          <p:spTgt spid="5"/>
                                        </p:tgtEl>
                                        <p:attrNameLst>
                                          <p:attrName>ppt_w</p:attrName>
                                        </p:attrNameLst>
                                      </p:cBhvr>
                                    </p:anim>
                                    <p:anim by="(#ppt_w*0.50)" calcmode="lin" valueType="num">
                                      <p:cBhvr>
                                        <p:cTn id="28" dur="500" decel="50000" autoRev="1" fill="hold">
                                          <p:stCondLst>
                                            <p:cond delay="0"/>
                                          </p:stCondLst>
                                        </p:cTn>
                                        <p:tgtEl>
                                          <p:spTgt spid="5"/>
                                        </p:tgtEl>
                                        <p:attrNameLst>
                                          <p:attrName>ppt_x</p:attrName>
                                        </p:attrNameLst>
                                      </p:cBhvr>
                                    </p:anim>
                                    <p:anim from="(-#ppt_h/2)" to="(#ppt_y)" calcmode="lin" valueType="num">
                                      <p:cBhvr>
                                        <p:cTn id="29" dur="1000" fill="hold">
                                          <p:stCondLst>
                                            <p:cond delay="0"/>
                                          </p:stCondLst>
                                        </p:cTn>
                                        <p:tgtEl>
                                          <p:spTgt spid="5"/>
                                        </p:tgtEl>
                                        <p:attrNameLst>
                                          <p:attrName>ppt_y</p:attrName>
                                        </p:attrNameLst>
                                      </p:cBhvr>
                                    </p:anim>
                                    <p:animRot by="21600000">
                                      <p:cBhvr>
                                        <p:cTn id="30" dur="1000" fill="hold">
                                          <p:stCondLst>
                                            <p:cond delay="0"/>
                                          </p:stCondLst>
                                        </p:cTn>
                                        <p:tgtEl>
                                          <p:spTgt spid="5"/>
                                        </p:tgtEl>
                                        <p:attrNameLst>
                                          <p:attrName>r</p:attrName>
                                        </p:attrNameLst>
                                      </p:cBhvr>
                                    </p:animRot>
                                  </p:childTnLst>
                                </p:cTn>
                              </p:par>
                              <p:par>
                                <p:cTn id="31" presetID="5" presetClass="entr" presetSubtype="1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heckerboard(across)">
                                      <p:cBhvr>
                                        <p:cTn id="33" dur="500"/>
                                        <p:tgtEl>
                                          <p:spTgt spid="6"/>
                                        </p:tgtEl>
                                      </p:cBhvr>
                                    </p:animEffect>
                                  </p:childTnLst>
                                </p:cTn>
                              </p:par>
                              <p:par>
                                <p:cTn id="34" presetID="25"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p:cTn id="36"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39" dur="1000" fill="hold"/>
                                        <p:tgtEl>
                                          <p:spTgt spid="1026"/>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Onda 2 2"/>
          <p:cNvSpPr/>
          <p:nvPr/>
        </p:nvSpPr>
        <p:spPr>
          <a:xfrm>
            <a:off x="467544" y="260648"/>
            <a:ext cx="6120680" cy="720080"/>
          </a:xfrm>
          <a:prstGeom prst="doubleWave">
            <a:avLst>
              <a:gd name="adj1" fmla="val 12500"/>
              <a:gd name="adj2" fmla="val -1000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it-IT" sz="32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Bauhaus 93" pitchFamily="82" charset="0"/>
              </a:rPr>
              <a:t>I MULINI </a:t>
            </a:r>
            <a:r>
              <a:rPr lang="it-IT" sz="3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Bauhaus 93" pitchFamily="82" charset="0"/>
              </a:rPr>
              <a:t>DI PIERO</a:t>
            </a:r>
          </a:p>
        </p:txBody>
      </p:sp>
      <p:sp>
        <p:nvSpPr>
          <p:cNvPr id="10" name="Personalizzato 9">
            <a:hlinkClick r:id="rId3" action="ppaction://hlinksldjump" highlightClick="1"/>
          </p:cNvPr>
          <p:cNvSpPr/>
          <p:nvPr/>
        </p:nvSpPr>
        <p:spPr>
          <a:xfrm>
            <a:off x="5687616" y="4869184"/>
            <a:ext cx="3456384" cy="504056"/>
          </a:xfrm>
          <a:prstGeom prst="actionButtonBlank">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it-IT" i="1" dirty="0" smtClean="0">
                <a:effectLst>
                  <a:outerShdw blurRad="38100" dist="38100" dir="2700000" algn="tl">
                    <a:srgbClr val="000000">
                      <a:alpha val="43137"/>
                    </a:srgbClr>
                  </a:outerShdw>
                </a:effectLst>
              </a:rPr>
              <a:t>Com’è fatto un mulino?</a:t>
            </a:r>
            <a:endParaRPr lang="it-IT" i="1" dirty="0">
              <a:effectLst>
                <a:outerShdw blurRad="38100" dist="38100" dir="2700000" algn="tl">
                  <a:srgbClr val="000000">
                    <a:alpha val="43137"/>
                  </a:srgbClr>
                </a:outerShdw>
              </a:effectLst>
            </a:endParaRPr>
          </a:p>
        </p:txBody>
      </p:sp>
      <p:sp>
        <p:nvSpPr>
          <p:cNvPr id="11" name="Personalizzato 10">
            <a:hlinkClick r:id="rId4" action="ppaction://hlinksldjump" highlightClick="1"/>
          </p:cNvPr>
          <p:cNvSpPr/>
          <p:nvPr/>
        </p:nvSpPr>
        <p:spPr>
          <a:xfrm>
            <a:off x="5674643" y="5517232"/>
            <a:ext cx="3456384" cy="504056"/>
          </a:xfrm>
          <a:prstGeom prst="actionButtonBlank">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it-IT" i="1" dirty="0" smtClean="0">
                <a:effectLst>
                  <a:outerShdw blurRad="38100" dist="38100" dir="2700000" algn="tl">
                    <a:srgbClr val="000000">
                      <a:alpha val="43137"/>
                    </a:srgbClr>
                  </a:outerShdw>
                </a:effectLst>
              </a:rPr>
              <a:t>La storia dei mulini di </a:t>
            </a:r>
            <a:r>
              <a:rPr lang="it-IT" i="1" dirty="0">
                <a:effectLst>
                  <a:outerShdw blurRad="38100" dist="38100" dir="2700000" algn="tl">
                    <a:srgbClr val="000000">
                      <a:alpha val="43137"/>
                    </a:srgbClr>
                  </a:outerShdw>
                </a:effectLst>
              </a:rPr>
              <a:t>P</a:t>
            </a:r>
            <a:r>
              <a:rPr lang="it-IT" i="1" dirty="0" smtClean="0">
                <a:effectLst>
                  <a:outerShdw blurRad="38100" dist="38100" dir="2700000" algn="tl">
                    <a:srgbClr val="000000">
                      <a:alpha val="43137"/>
                    </a:srgbClr>
                  </a:outerShdw>
                </a:effectLst>
              </a:rPr>
              <a:t>iero</a:t>
            </a:r>
            <a:endParaRPr lang="it-IT" i="1" dirty="0">
              <a:effectLst>
                <a:outerShdw blurRad="38100" dist="38100" dir="2700000" algn="tl">
                  <a:srgbClr val="000000">
                    <a:alpha val="43137"/>
                  </a:srgbClr>
                </a:outerShdw>
              </a:effectLst>
            </a:endParaRPr>
          </a:p>
        </p:txBody>
      </p:sp>
      <p:sp>
        <p:nvSpPr>
          <p:cNvPr id="12" name="Personalizzato 11">
            <a:hlinkClick r:id="" action="ppaction://hlinkshowjump?jump=nextslide" highlightClick="1"/>
          </p:cNvPr>
          <p:cNvSpPr/>
          <p:nvPr/>
        </p:nvSpPr>
        <p:spPr>
          <a:xfrm>
            <a:off x="255762" y="4869184"/>
            <a:ext cx="3456384" cy="504056"/>
          </a:xfrm>
          <a:prstGeom prst="actionButtonBlank">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it-IT" i="1" dirty="0" smtClean="0">
                <a:effectLst>
                  <a:outerShdw blurRad="38100" dist="38100" dir="2700000" algn="tl">
                    <a:srgbClr val="000000">
                      <a:alpha val="43137"/>
                    </a:srgbClr>
                  </a:outerShdw>
                </a:effectLst>
              </a:rPr>
              <a:t>Indicazioni </a:t>
            </a:r>
            <a:r>
              <a:rPr lang="it-IT" sz="2000" i="1" dirty="0" smtClean="0">
                <a:effectLst>
                  <a:outerShdw blurRad="38100" dist="38100" dir="2700000" algn="tl">
                    <a:srgbClr val="000000">
                      <a:alpha val="43137"/>
                    </a:srgbClr>
                  </a:outerShdw>
                </a:effectLst>
              </a:rPr>
              <a:t>stradali</a:t>
            </a:r>
            <a:endParaRPr lang="it-IT" sz="2000" i="1" dirty="0">
              <a:effectLst>
                <a:outerShdw blurRad="38100" dist="38100" dir="2700000" algn="tl">
                  <a:srgbClr val="000000">
                    <a:alpha val="43137"/>
                  </a:srgbClr>
                </a:outerShdw>
              </a:effectLst>
            </a:endParaRPr>
          </a:p>
        </p:txBody>
      </p:sp>
      <p:sp>
        <p:nvSpPr>
          <p:cNvPr id="13" name="Personalizzato 12">
            <a:hlinkClick r:id="rId5" action="ppaction://hlinksldjump" highlightClick="1"/>
          </p:cNvPr>
          <p:cNvSpPr/>
          <p:nvPr/>
        </p:nvSpPr>
        <p:spPr>
          <a:xfrm>
            <a:off x="251520" y="5517232"/>
            <a:ext cx="3456384" cy="504056"/>
          </a:xfrm>
          <a:prstGeom prst="actionButtonBlank">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it-IT" i="1" dirty="0" smtClean="0">
                <a:effectLst>
                  <a:outerShdw blurRad="38100" dist="38100" dir="2700000" algn="tl">
                    <a:srgbClr val="000000">
                      <a:alpha val="43137"/>
                    </a:srgbClr>
                  </a:outerShdw>
                </a:effectLst>
              </a:rPr>
              <a:t>Cos’è un mulino?</a:t>
            </a:r>
            <a:endParaRPr lang="it-IT" i="1" dirty="0">
              <a:effectLst>
                <a:outerShdw blurRad="38100" dist="38100" dir="2700000" algn="tl">
                  <a:srgbClr val="000000">
                    <a:alpha val="43137"/>
                  </a:srgbClr>
                </a:outerShdw>
              </a:effectLst>
            </a:endParaRPr>
          </a:p>
        </p:txBody>
      </p:sp>
      <p:sp>
        <p:nvSpPr>
          <p:cNvPr id="7" name="Personalizzato 6">
            <a:hlinkClick r:id="rId6" action="ppaction://hlinksldjump" highlightClick="1"/>
          </p:cNvPr>
          <p:cNvSpPr/>
          <p:nvPr/>
        </p:nvSpPr>
        <p:spPr>
          <a:xfrm>
            <a:off x="2699792" y="6161187"/>
            <a:ext cx="3456384" cy="504056"/>
          </a:xfrm>
          <a:prstGeom prst="actionButtonBlank">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it-IT" i="1" dirty="0" smtClean="0">
                <a:effectLst>
                  <a:outerShdw blurRad="38100" dist="38100" dir="2700000" algn="tl">
                    <a:srgbClr val="000000">
                      <a:alpha val="43137"/>
                    </a:srgbClr>
                  </a:outerShdw>
                </a:effectLst>
              </a:rPr>
              <a:t>Incisioni rupestri</a:t>
            </a:r>
            <a:endParaRPr lang="it-IT"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618737592"/>
      </p:ext>
    </p:extLst>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0-#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67000">
              <a:srgbClr val="FF7A00"/>
            </a:gs>
            <a:gs pos="100000">
              <a:srgbClr val="FF0300"/>
            </a:gs>
          </a:gsLst>
          <a:lin ang="5400000" scaled="0"/>
        </a:gradFill>
        <a:effectLst/>
      </p:bgPr>
    </p:bg>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rot="226980">
            <a:off x="4110471" y="942590"/>
            <a:ext cx="4846437" cy="2829680"/>
          </a:xfrm>
        </p:spPr>
        <p:txBody>
          <a:bodyPr>
            <a:noAutofit/>
          </a:bodyPr>
          <a:lstStyle/>
          <a:p>
            <a:pPr algn="ctr"/>
            <a:r>
              <a:rPr lang="it-IT" sz="3200" dirty="0">
                <a:latin typeface="DaunPenh" pitchFamily="2" charset="0"/>
                <a:cs typeface="DaunPenh" pitchFamily="2" charset="0"/>
              </a:rPr>
              <a:t>Dal piazzale della funivia </a:t>
            </a:r>
            <a:r>
              <a:rPr lang="it-IT" sz="3200" dirty="0" smtClean="0">
                <a:latin typeface="DaunPenh" pitchFamily="2" charset="0"/>
                <a:cs typeface="DaunPenh" pitchFamily="2" charset="0"/>
              </a:rPr>
              <a:t>per Monteviasco si raggiunge facilmente, costeggiando la destra orografica del torrente Giona, la “valletta dei mulini”di Piero</a:t>
            </a:r>
            <a:endParaRPr lang="it-IT" sz="3200" dirty="0"/>
          </a:p>
        </p:txBody>
      </p:sp>
      <p:pic>
        <p:nvPicPr>
          <p:cNvPr id="1026" name="Picture 2" descr="C:\Users\Virginia\Desktop\GITA\PB15058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21281495">
            <a:off x="4545598" y="3521359"/>
            <a:ext cx="4296414" cy="303118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ttangolo 5"/>
          <p:cNvSpPr/>
          <p:nvPr/>
        </p:nvSpPr>
        <p:spPr>
          <a:xfrm>
            <a:off x="395536" y="188640"/>
            <a:ext cx="8208912" cy="707886"/>
          </a:xfrm>
          <a:prstGeom prst="rect">
            <a:avLst/>
          </a:prstGeom>
          <a:noFill/>
        </p:spPr>
        <p:txBody>
          <a:bodyPr wrap="square" lIns="91440" tIns="45720" rIns="91440" bIns="45720">
            <a:spAutoFit/>
          </a:bodyPr>
          <a:lstStyle/>
          <a:p>
            <a:pPr algn="ctr"/>
            <a:r>
              <a:rPr lang="it-IT" sz="4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Engravers MT" pitchFamily="18" charset="0"/>
              </a:rPr>
              <a:t>Indicazioni stradali</a:t>
            </a:r>
            <a:endParaRPr lang="it-IT" sz="4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Engravers MT" pitchFamily="18" charset="0"/>
            </a:endParaRPr>
          </a:p>
        </p:txBody>
      </p:sp>
      <p:pic>
        <p:nvPicPr>
          <p:cNvPr id="1027" name="Picture 3" descr="N:\2b tur foto curiglia oumayma\DSCN098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433326">
            <a:off x="282738" y="3712565"/>
            <a:ext cx="3806979" cy="285523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il_fi" descr="http://www.monteviasco.it/images/map%5B1%5D.gif"/>
          <p:cNvPicPr>
            <a:picLocks noGrp="1"/>
          </p:cNvPicPr>
          <p:nvPr>
            <p:ph idx="1"/>
          </p:nvPr>
        </p:nvPicPr>
        <p:blipFill>
          <a:blip r:embed="rId4" cstate="print"/>
          <a:srcRect/>
          <a:stretch>
            <a:fillRect/>
          </a:stretch>
        </p:blipFill>
        <p:spPr bwMode="auto">
          <a:xfrm rot="21092398">
            <a:off x="731954" y="1119351"/>
            <a:ext cx="3240360" cy="2855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Indietro o precedente 1">
            <a:hlinkClick r:id="" action="ppaction://hlinkshowjump?jump=previousslide" highlightClick="1"/>
          </p:cNvPr>
          <p:cNvSpPr/>
          <p:nvPr/>
        </p:nvSpPr>
        <p:spPr>
          <a:xfrm>
            <a:off x="7452320" y="6453336"/>
            <a:ext cx="360040" cy="342436"/>
          </a:xfrm>
          <a:prstGeom prst="actionButtonBackPrevious">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3" name="Pagina iniziale 2">
            <a:hlinkClick r:id="rId5" action="ppaction://hlinksldjump" highlightClick="1"/>
          </p:cNvPr>
          <p:cNvSpPr/>
          <p:nvPr/>
        </p:nvSpPr>
        <p:spPr>
          <a:xfrm>
            <a:off x="7884367" y="6453336"/>
            <a:ext cx="360041" cy="342436"/>
          </a:xfrm>
          <a:prstGeom prst="actionButtonHom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7" name="Avanti o successivo 6">
            <a:hlinkClick r:id="" action="ppaction://hlinkshowjump?jump=nextslide" highlightClick="1"/>
          </p:cNvPr>
          <p:cNvSpPr/>
          <p:nvPr/>
        </p:nvSpPr>
        <p:spPr>
          <a:xfrm>
            <a:off x="8306907" y="6453336"/>
            <a:ext cx="297541" cy="342436"/>
          </a:xfrm>
          <a:prstGeom prst="actionButtonForwardNex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Tree>
    <p:extLst>
      <p:ext uri="{BB962C8B-B14F-4D97-AF65-F5344CB8AC3E}">
        <p14:creationId xmlns:p14="http://schemas.microsoft.com/office/powerpoint/2010/main" xmlns="" val="1855371555"/>
      </p:ext>
    </p:extLst>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additive="base">
                                        <p:cTn id="21" dur="500" fill="hold"/>
                                        <p:tgtEl>
                                          <p:spTgt spid="1027"/>
                                        </p:tgtEl>
                                        <p:attrNameLst>
                                          <p:attrName>ppt_x</p:attrName>
                                        </p:attrNameLst>
                                      </p:cBhvr>
                                      <p:tavLst>
                                        <p:tav tm="0">
                                          <p:val>
                                            <p:strVal val="#ppt_x"/>
                                          </p:val>
                                        </p:tav>
                                        <p:tav tm="100000">
                                          <p:val>
                                            <p:strVal val="#ppt_x"/>
                                          </p:val>
                                        </p:tav>
                                      </p:tavLst>
                                    </p:anim>
                                    <p:anim calcmode="lin" valueType="num">
                                      <p:cBhvr additive="base">
                                        <p:cTn id="22" dur="500" fill="hold"/>
                                        <p:tgtEl>
                                          <p:spTgt spid="1027"/>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1026"/>
                                        </p:tgtEl>
                                        <p:attrNameLst>
                                          <p:attrName>style.visibility</p:attrName>
                                        </p:attrNameLst>
                                      </p:cBhvr>
                                      <p:to>
                                        <p:strVal val="visible"/>
                                      </p:to>
                                    </p:set>
                                    <p:anim calcmode="lin" valueType="num">
                                      <p:cBhvr additive="base">
                                        <p:cTn id="26" dur="500" fill="hold"/>
                                        <p:tgtEl>
                                          <p:spTgt spid="1026"/>
                                        </p:tgtEl>
                                        <p:attrNameLst>
                                          <p:attrName>ppt_x</p:attrName>
                                        </p:attrNameLst>
                                      </p:cBhvr>
                                      <p:tavLst>
                                        <p:tav tm="0">
                                          <p:val>
                                            <p:strVal val="#ppt_x"/>
                                          </p:val>
                                        </p:tav>
                                        <p:tav tm="100000">
                                          <p:val>
                                            <p:strVal val="#ppt_x"/>
                                          </p:val>
                                        </p:tav>
                                      </p:tavLst>
                                    </p:anim>
                                    <p:anim calcmode="lin" valueType="num">
                                      <p:cBhvr additive="base">
                                        <p:cTn id="27"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07504" y="116632"/>
            <a:ext cx="3024336" cy="6552728"/>
          </a:xfrm>
        </p:spPr>
        <p:txBody>
          <a:bodyPr>
            <a:noAutofit/>
          </a:bodyPr>
          <a:lstStyle/>
          <a:p>
            <a:pPr algn="just"/>
            <a:r>
              <a:rPr lang="it-IT"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rlow Solid Italic" pitchFamily="82" charset="0"/>
              </a:rPr>
              <a:t>Il mulino è una macchina </a:t>
            </a:r>
            <a:r>
              <a:rPr lang="it-IT"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rlow Solid Italic" pitchFamily="82" charset="0"/>
              </a:rPr>
              <a:t>che</a:t>
            </a:r>
            <a:r>
              <a:rPr lang="it-IT"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rlow Solid Italic" pitchFamily="82" charset="0"/>
              </a:rPr>
              <a:t> </a:t>
            </a:r>
            <a:r>
              <a:rPr lang="it-IT"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rlow Solid Italic" pitchFamily="82" charset="0"/>
              </a:rPr>
              <a:t>produce lavoro, </a:t>
            </a:r>
            <a:r>
              <a:rPr lang="it-IT"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rlow Solid Italic" pitchFamily="82" charset="0"/>
              </a:rPr>
              <a:t>usando </a:t>
            </a:r>
            <a:r>
              <a:rPr lang="it-IT"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rlow Solid Italic" pitchFamily="82" charset="0"/>
              </a:rPr>
              <a:t>una</a:t>
            </a:r>
            <a:r>
              <a:rPr lang="it-IT"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rlow Solid Italic" pitchFamily="82" charset="0"/>
              </a:rPr>
              <a:t> </a:t>
            </a:r>
            <a:r>
              <a:rPr lang="it-IT"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rlow Solid Italic" pitchFamily="82" charset="0"/>
              </a:rPr>
              <a:t>forza </a:t>
            </a:r>
            <a:r>
              <a:rPr lang="it-IT"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rlow Solid Italic" pitchFamily="82" charset="0"/>
              </a:rPr>
              <a:t>che può </a:t>
            </a:r>
            <a:r>
              <a:rPr lang="it-IT"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rlow Solid Italic" pitchFamily="82" charset="0"/>
              </a:rPr>
              <a:t>essere</a:t>
            </a:r>
            <a:r>
              <a:rPr lang="it-IT"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rlow Solid Italic" pitchFamily="82" charset="0"/>
              </a:rPr>
              <a:t> </a:t>
            </a:r>
            <a:r>
              <a:rPr lang="it-IT"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rlow Solid Italic" pitchFamily="82" charset="0"/>
              </a:rPr>
              <a:t>prodotta</a:t>
            </a:r>
            <a:r>
              <a:rPr lang="it-IT"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rlow Solid Italic" pitchFamily="82" charset="0"/>
              </a:rPr>
              <a:t>:</a:t>
            </a:r>
          </a:p>
          <a:p>
            <a:pPr marL="342900" indent="-342900" algn="just">
              <a:buFont typeface="Arial" pitchFamily="34" charset="0"/>
              <a:buChar char="•"/>
            </a:pPr>
            <a:r>
              <a:rPr lang="it-IT"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rlow Solid Italic" pitchFamily="82" charset="0"/>
              </a:rPr>
              <a:t>Dall’acqua</a:t>
            </a:r>
          </a:p>
          <a:p>
            <a:pPr marL="342900" indent="-342900" algn="just">
              <a:buFont typeface="Arial" pitchFamily="34" charset="0"/>
              <a:buChar char="•"/>
            </a:pPr>
            <a:r>
              <a:rPr lang="it-IT"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rlow Solid Italic" pitchFamily="82" charset="0"/>
              </a:rPr>
              <a:t>Dal vento</a:t>
            </a:r>
            <a:endParaRPr lang="it-IT"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rlow Solid Italic" pitchFamily="82" charset="0"/>
            </a:endParaRPr>
          </a:p>
          <a:p>
            <a:pPr marL="342900" indent="-342900" algn="just">
              <a:buFont typeface="Arial" pitchFamily="34" charset="0"/>
              <a:buChar char="•"/>
            </a:pPr>
            <a:r>
              <a:rPr lang="it-IT"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rlow Solid Italic" pitchFamily="82" charset="0"/>
              </a:rPr>
              <a:t>Da </a:t>
            </a:r>
            <a:r>
              <a:rPr lang="it-IT"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rlow Solid Italic" pitchFamily="82" charset="0"/>
              </a:rPr>
              <a:t>animali</a:t>
            </a:r>
          </a:p>
          <a:p>
            <a:pPr marL="342900" indent="-342900" algn="just"/>
            <a:r>
              <a:rPr lang="it-IT"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rlow Solid Italic" pitchFamily="82" charset="0"/>
              </a:rPr>
              <a:t>I mulini di Piero rappresentano uno straordinario esempio di architettura contadina, favorito dalla ricchezza dei corsi d’acqua.</a:t>
            </a:r>
            <a:endParaRPr lang="it-IT" sz="2000" dirty="0"/>
          </a:p>
        </p:txBody>
      </p:sp>
      <p:sp>
        <p:nvSpPr>
          <p:cNvPr id="6" name="Rettangolo 5"/>
          <p:cNvSpPr/>
          <p:nvPr/>
        </p:nvSpPr>
        <p:spPr>
          <a:xfrm>
            <a:off x="3347864" y="129764"/>
            <a:ext cx="5112568" cy="830997"/>
          </a:xfrm>
          <a:prstGeom prst="rect">
            <a:avLst/>
          </a:prstGeom>
          <a:noFill/>
        </p:spPr>
        <p:txBody>
          <a:bodyPr vert="horz" wrap="square" lIns="91440" tIns="45720" rIns="91440" bIns="45720"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urlz MT" pitchFamily="82" charset="0"/>
              </a:rPr>
              <a:t>Cos’è un mulino?</a:t>
            </a:r>
            <a:endParaRPr lang="it-IT"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urlz MT" pitchFamily="82" charset="0"/>
            </a:endParaRPr>
          </a:p>
        </p:txBody>
      </p:sp>
      <p:sp>
        <p:nvSpPr>
          <p:cNvPr id="5" name="Indietro o precedente 4">
            <a:hlinkClick r:id="" action="ppaction://hlinkshowjump?jump=previousslide" highlightClick="1"/>
          </p:cNvPr>
          <p:cNvSpPr/>
          <p:nvPr/>
        </p:nvSpPr>
        <p:spPr>
          <a:xfrm>
            <a:off x="7452320" y="6453336"/>
            <a:ext cx="349774" cy="342436"/>
          </a:xfrm>
          <a:prstGeom prst="actionButtonBackPreviou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7" name="Pagina iniziale 6">
            <a:hlinkClick r:id="rId3" action="ppaction://hlinksldjump" highlightClick="1"/>
          </p:cNvPr>
          <p:cNvSpPr/>
          <p:nvPr/>
        </p:nvSpPr>
        <p:spPr>
          <a:xfrm>
            <a:off x="7956376" y="6441744"/>
            <a:ext cx="381236" cy="365619"/>
          </a:xfrm>
          <a:prstGeom prst="actionButtonHom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8" name="Avanti o successivo 7">
            <a:hlinkClick r:id="" action="ppaction://hlinkshowjump?jump=nextslide" highlightClick="1"/>
          </p:cNvPr>
          <p:cNvSpPr/>
          <p:nvPr/>
        </p:nvSpPr>
        <p:spPr>
          <a:xfrm>
            <a:off x="8460432" y="6453336"/>
            <a:ext cx="360040" cy="342436"/>
          </a:xfrm>
          <a:prstGeom prst="actionButtonForwardNex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Tree>
    <p:extLst>
      <p:ext uri="{BB962C8B-B14F-4D97-AF65-F5344CB8AC3E}">
        <p14:creationId xmlns:p14="http://schemas.microsoft.com/office/powerpoint/2010/main" xmlns="" val="1237847460"/>
      </p:ext>
    </p:extLst>
  </p:cSld>
  <p:clrMapOvr>
    <a:masterClrMapping/>
  </p:clrMapOvr>
  <p:transition spd="slow" advClick="0" advTm="1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outVertical)">
                                      <p:cBhvr>
                                        <p:cTn id="13" dur="500"/>
                                        <p:tgtEl>
                                          <p:spTgt spid="4">
                                            <p:txEl>
                                              <p:pRg st="0" end="0"/>
                                            </p:txEl>
                                          </p:spTgt>
                                        </p:tgtEl>
                                      </p:cBhvr>
                                    </p:animEffect>
                                  </p:childTnLst>
                                </p:cTn>
                              </p:par>
                            </p:childTnLst>
                          </p:cTn>
                        </p:par>
                        <p:par>
                          <p:cTn id="14" fill="hold">
                            <p:stCondLst>
                              <p:cond delay="1500"/>
                            </p:stCondLst>
                            <p:childTnLst>
                              <p:par>
                                <p:cTn id="15" presetID="16" presetClass="entr" presetSubtype="37" fill="hold"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outVertical)">
                                      <p:cBhvr>
                                        <p:cTn id="17" dur="500"/>
                                        <p:tgtEl>
                                          <p:spTgt spid="4">
                                            <p:txEl>
                                              <p:pRg st="1" end="1"/>
                                            </p:txEl>
                                          </p:spTgt>
                                        </p:tgtEl>
                                      </p:cBhvr>
                                    </p:animEffect>
                                  </p:childTnLst>
                                </p:cTn>
                              </p:par>
                            </p:childTnLst>
                          </p:cTn>
                        </p:par>
                        <p:par>
                          <p:cTn id="18" fill="hold">
                            <p:stCondLst>
                              <p:cond delay="2000"/>
                            </p:stCondLst>
                            <p:childTnLst>
                              <p:par>
                                <p:cTn id="19" presetID="16" presetClass="entr" presetSubtype="37" fill="hold"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barn(outVertical)">
                                      <p:cBhvr>
                                        <p:cTn id="21" dur="500"/>
                                        <p:tgtEl>
                                          <p:spTgt spid="4">
                                            <p:txEl>
                                              <p:pRg st="2" end="2"/>
                                            </p:txEl>
                                          </p:spTgt>
                                        </p:tgtEl>
                                      </p:cBhvr>
                                    </p:animEffect>
                                  </p:childTnLst>
                                </p:cTn>
                              </p:par>
                            </p:childTnLst>
                          </p:cTn>
                        </p:par>
                        <p:par>
                          <p:cTn id="22" fill="hold">
                            <p:stCondLst>
                              <p:cond delay="2500"/>
                            </p:stCondLst>
                            <p:childTnLst>
                              <p:par>
                                <p:cTn id="23" presetID="16" presetClass="entr" presetSubtype="37"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arn(outVertical)">
                                      <p:cBhvr>
                                        <p:cTn id="25" dur="500"/>
                                        <p:tgtEl>
                                          <p:spTgt spid="4">
                                            <p:txEl>
                                              <p:pRg st="3" end="3"/>
                                            </p:txEl>
                                          </p:spTgt>
                                        </p:tgtEl>
                                      </p:cBhvr>
                                    </p:animEffect>
                                  </p:childTnLst>
                                </p:cTn>
                              </p:par>
                            </p:childTnLst>
                          </p:cTn>
                        </p:par>
                        <p:par>
                          <p:cTn id="26" fill="hold">
                            <p:stCondLst>
                              <p:cond delay="3000"/>
                            </p:stCondLst>
                            <p:childTnLst>
                              <p:par>
                                <p:cTn id="27" presetID="16" presetClass="entr" presetSubtype="37" fill="hold" nodeType="after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barn(outVertical)">
                                      <p:cBhvr>
                                        <p:cTn id="2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28596" y="142852"/>
            <a:ext cx="8463884" cy="584182"/>
          </a:xfrm>
        </p:spPr>
        <p:txBody>
          <a:bodyPr>
            <a:noAutofit/>
            <a:scene3d>
              <a:camera prst="orthographicFront"/>
              <a:lightRig rig="soft" dir="t">
                <a:rot lat="0" lon="0" rev="10800000"/>
              </a:lightRig>
            </a:scene3d>
            <a:sp3d>
              <a:bevelT w="27940" h="12700"/>
              <a:contourClr>
                <a:srgbClr val="DDDDDD"/>
              </a:contourClr>
            </a:sp3d>
          </a:bodyPr>
          <a:lstStyle/>
          <a:p>
            <a:pPr algn="ctr"/>
            <a:r>
              <a:rPr lang="it-IT" sz="3600" spc="150" dirty="0" smtClean="0">
                <a:ln w="11430"/>
                <a:solidFill>
                  <a:srgbClr val="F8F8F8"/>
                </a:solidFill>
                <a:effectLst>
                  <a:outerShdw blurRad="25400" algn="tl" rotWithShape="0">
                    <a:srgbClr val="000000">
                      <a:alpha val="43000"/>
                    </a:srgbClr>
                  </a:outerShdw>
                </a:effectLst>
                <a:latin typeface="Goudy Old Style" pitchFamily="18" charset="0"/>
              </a:rPr>
              <a:t>COM’É FATTO UN MULINO?</a:t>
            </a:r>
            <a:endParaRPr lang="it-IT" sz="3600" spc="150" dirty="0">
              <a:ln w="11430"/>
              <a:solidFill>
                <a:srgbClr val="F8F8F8"/>
              </a:solidFill>
              <a:effectLst>
                <a:outerShdw blurRad="25400" algn="tl" rotWithShape="0">
                  <a:srgbClr val="000000">
                    <a:alpha val="43000"/>
                  </a:srgbClr>
                </a:outerShdw>
              </a:effectLst>
              <a:latin typeface="Goudy Old Style" pitchFamily="18" charset="0"/>
            </a:endParaRPr>
          </a:p>
        </p:txBody>
      </p:sp>
      <p:sp>
        <p:nvSpPr>
          <p:cNvPr id="4" name="Segnaposto testo 3"/>
          <p:cNvSpPr>
            <a:spLocks noGrp="1"/>
          </p:cNvSpPr>
          <p:nvPr>
            <p:ph type="body" sz="half" idx="2"/>
          </p:nvPr>
        </p:nvSpPr>
        <p:spPr>
          <a:xfrm>
            <a:off x="323528" y="764704"/>
            <a:ext cx="4680520" cy="5616624"/>
          </a:xfrm>
        </p:spPr>
        <p:txBody>
          <a:bodyPr>
            <a:noAutofit/>
          </a:bodyPr>
          <a:lstStyle/>
          <a:p>
            <a:pPr algn="ctr">
              <a:spcBef>
                <a:spcPts val="0"/>
              </a:spcBef>
            </a:pPr>
            <a:r>
              <a:rPr lang="it-IT" sz="2000" dirty="0">
                <a:effectLst>
                  <a:outerShdw blurRad="38100" dist="38100" dir="2700000" algn="tl">
                    <a:srgbClr val="000000">
                      <a:alpha val="43137"/>
                    </a:srgbClr>
                  </a:outerShdw>
                </a:effectLst>
              </a:rPr>
              <a:t/>
            </a:r>
            <a:br>
              <a:rPr lang="it-IT" sz="2000" dirty="0">
                <a:effectLst>
                  <a:outerShdw blurRad="38100" dist="38100" dir="2700000" algn="tl">
                    <a:srgbClr val="000000">
                      <a:alpha val="43137"/>
                    </a:srgbClr>
                  </a:outerShdw>
                </a:effectLst>
              </a:rPr>
            </a:br>
            <a:endParaRPr lang="it-IT" sz="2000" dirty="0">
              <a:effectLst>
                <a:outerShdw blurRad="38100" dist="38100" dir="2700000" algn="tl">
                  <a:srgbClr val="000000">
                    <a:alpha val="43137"/>
                  </a:srgbClr>
                </a:outerShdw>
              </a:effectLst>
            </a:endParaRPr>
          </a:p>
        </p:txBody>
      </p:sp>
      <p:pic>
        <p:nvPicPr>
          <p:cNvPr id="8" name="il_fi" descr="http://www.cjargne.it/images/schema%20mulino.JPG"/>
          <p:cNvPicPr>
            <a:picLocks noGrp="1"/>
          </p:cNvPicPr>
          <p:nvPr>
            <p:ph idx="1"/>
          </p:nvPr>
        </p:nvPicPr>
        <p:blipFill>
          <a:blip r:embed="rId2" cstate="print"/>
          <a:srcRect/>
          <a:stretch>
            <a:fillRect/>
          </a:stretch>
        </p:blipFill>
        <p:spPr bwMode="auto">
          <a:xfrm rot="568568">
            <a:off x="4915850" y="2197222"/>
            <a:ext cx="3650690" cy="2949965"/>
          </a:xfrm>
          <a:prstGeom prst="rect">
            <a:avLst/>
          </a:prstGeom>
          <a:noFill/>
          <a:ln w="9525">
            <a:noFill/>
            <a:miter lim="800000"/>
            <a:headEnd/>
            <a:tailEnd/>
          </a:ln>
        </p:spPr>
      </p:pic>
      <p:sp>
        <p:nvSpPr>
          <p:cNvPr id="10" name="Rettangolo 9"/>
          <p:cNvSpPr/>
          <p:nvPr/>
        </p:nvSpPr>
        <p:spPr>
          <a:xfrm>
            <a:off x="714348" y="1000108"/>
            <a:ext cx="3240360" cy="5170646"/>
          </a:xfrm>
          <a:prstGeom prst="rect">
            <a:avLst/>
          </a:prstGeom>
        </p:spPr>
        <p:txBody>
          <a:bodyPr wrap="square" anchor="ctr">
            <a:spAutoFit/>
          </a:bodyPr>
          <a:lstStyle/>
          <a:p>
            <a:pPr algn="just">
              <a:lnSpc>
                <a:spcPct val="110000"/>
              </a:lnSpc>
            </a:pPr>
            <a:r>
              <a:rPr lang="it-IT" sz="20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Narrow" pitchFamily="34" charset="0"/>
                <a:ea typeface="Arial Unicode MS" pitchFamily="34" charset="-128"/>
                <a:cs typeface="Arial Unicode MS" pitchFamily="34" charset="-128"/>
              </a:rPr>
              <a:t>Gli antichi </a:t>
            </a:r>
            <a:r>
              <a:rPr lang="it-IT" sz="2000" b="1" cap="all"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Narrow" pitchFamily="34" charset="0"/>
                <a:ea typeface="Arial Unicode MS" pitchFamily="34" charset="-128"/>
                <a:cs typeface="Arial Unicode MS" pitchFamily="34" charset="-128"/>
              </a:rPr>
              <a:t>mulini sono stati costruiti </a:t>
            </a:r>
            <a:r>
              <a:rPr lang="it-IT" sz="20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Narrow" pitchFamily="34" charset="0"/>
                <a:ea typeface="Arial Unicode MS" pitchFamily="34" charset="-128"/>
                <a:cs typeface="Arial Unicode MS" pitchFamily="34" charset="-128"/>
              </a:rPr>
              <a:t>interamente utilizzando materiali del luogo: rocce </a:t>
            </a:r>
            <a:r>
              <a:rPr lang="it-IT" sz="2000" b="1" cap="all"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Narrow" pitchFamily="34" charset="0"/>
                <a:ea typeface="Arial Unicode MS" pitchFamily="34" charset="-128"/>
                <a:cs typeface="Arial Unicode MS" pitchFamily="34" charset="-128"/>
              </a:rPr>
              <a:t>metamorfiche per le macine;</a:t>
            </a:r>
          </a:p>
          <a:p>
            <a:pPr algn="just">
              <a:lnSpc>
                <a:spcPct val="110000"/>
              </a:lnSpc>
            </a:pPr>
            <a:r>
              <a:rPr lang="it-IT" sz="2000" b="1" cap="all"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Narrow" pitchFamily="34" charset="0"/>
                <a:ea typeface="Arial Unicode MS" pitchFamily="34" charset="-128"/>
                <a:cs typeface="Arial Unicode MS" pitchFamily="34" charset="-128"/>
              </a:rPr>
              <a:t> legno </a:t>
            </a:r>
            <a:r>
              <a:rPr lang="it-IT" sz="20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Narrow" pitchFamily="34" charset="0"/>
                <a:ea typeface="Arial Unicode MS" pitchFamily="34" charset="-128"/>
                <a:cs typeface="Arial Unicode MS" pitchFamily="34" charset="-128"/>
              </a:rPr>
              <a:t>di </a:t>
            </a:r>
            <a:r>
              <a:rPr lang="it-IT" sz="2000" b="1" cap="all"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Narrow" pitchFamily="34" charset="0"/>
                <a:ea typeface="Arial Unicode MS" pitchFamily="34" charset="-128"/>
                <a:cs typeface="Arial Unicode MS" pitchFamily="34" charset="-128"/>
              </a:rPr>
              <a:t>castagno per la ruota esterna;</a:t>
            </a:r>
          </a:p>
          <a:p>
            <a:pPr algn="just">
              <a:lnSpc>
                <a:spcPct val="110000"/>
              </a:lnSpc>
            </a:pPr>
            <a:r>
              <a:rPr lang="it-IT" sz="2000" b="1" cap="all"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Narrow" pitchFamily="34" charset="0"/>
                <a:ea typeface="Arial Unicode MS" pitchFamily="34" charset="-128"/>
                <a:cs typeface="Arial Unicode MS" pitchFamily="34" charset="-128"/>
              </a:rPr>
              <a:t> legno </a:t>
            </a:r>
            <a:r>
              <a:rPr lang="it-IT" sz="20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Narrow" pitchFamily="34" charset="0"/>
                <a:ea typeface="Arial Unicode MS" pitchFamily="34" charset="-128"/>
                <a:cs typeface="Arial Unicode MS" pitchFamily="34" charset="-128"/>
              </a:rPr>
              <a:t>di </a:t>
            </a:r>
            <a:r>
              <a:rPr lang="it-IT" sz="2000" b="1" cap="all"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Narrow" pitchFamily="34" charset="0"/>
                <a:ea typeface="Arial Unicode MS" pitchFamily="34" charset="-128"/>
                <a:cs typeface="Arial Unicode MS" pitchFamily="34" charset="-128"/>
              </a:rPr>
              <a:t>robinia,, </a:t>
            </a:r>
            <a:r>
              <a:rPr lang="it-IT" sz="20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Narrow" pitchFamily="34" charset="0"/>
                <a:ea typeface="Arial Unicode MS" pitchFamily="34" charset="-128"/>
                <a:cs typeface="Arial Unicode MS" pitchFamily="34" charset="-128"/>
              </a:rPr>
              <a:t>corniolo e bosso </a:t>
            </a:r>
            <a:r>
              <a:rPr lang="it-IT" sz="2000" b="1" cap="all"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Narrow" pitchFamily="34" charset="0"/>
                <a:ea typeface="Arial Unicode MS" pitchFamily="34" charset="-128"/>
                <a:cs typeface="Arial Unicode MS" pitchFamily="34" charset="-128"/>
              </a:rPr>
              <a:t>per la </a:t>
            </a:r>
            <a:r>
              <a:rPr lang="it-IT" sz="20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Narrow" pitchFamily="34" charset="0"/>
                <a:ea typeface="Arial Unicode MS" pitchFamily="34" charset="-128"/>
                <a:cs typeface="Arial Unicode MS" pitchFamily="34" charset="-128"/>
              </a:rPr>
              <a:t>ruota dentata e </a:t>
            </a:r>
            <a:r>
              <a:rPr lang="it-IT" sz="2000" b="1" cap="all"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Narrow" pitchFamily="34" charset="0"/>
                <a:ea typeface="Arial Unicode MS" pitchFamily="34" charset="-128"/>
                <a:cs typeface="Arial Unicode MS" pitchFamily="34" charset="-128"/>
              </a:rPr>
              <a:t>l’albero </a:t>
            </a:r>
            <a:r>
              <a:rPr lang="it-IT" sz="20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Narrow" pitchFamily="34" charset="0"/>
                <a:ea typeface="Arial Unicode MS" pitchFamily="34" charset="-128"/>
                <a:cs typeface="Arial Unicode MS" pitchFamily="34" charset="-128"/>
              </a:rPr>
              <a:t>delle macine</a:t>
            </a:r>
            <a:r>
              <a:rPr lang="it-IT" sz="2000" b="1" cap="all"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Narrow" pitchFamily="34" charset="0"/>
                <a:ea typeface="Arial Unicode MS" pitchFamily="34" charset="-128"/>
                <a:cs typeface="Arial Unicode MS" pitchFamily="34" charset="-128"/>
              </a:rPr>
              <a:t>,</a:t>
            </a:r>
          </a:p>
          <a:p>
            <a:pPr algn="just">
              <a:lnSpc>
                <a:spcPct val="110000"/>
              </a:lnSpc>
            </a:pPr>
            <a:r>
              <a:rPr lang="it-IT" sz="2000" b="1" cap="all"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Narrow" pitchFamily="34" charset="0"/>
                <a:ea typeface="Arial Unicode MS" pitchFamily="34" charset="-128"/>
                <a:cs typeface="Arial Unicode MS" pitchFamily="34" charset="-128"/>
              </a:rPr>
              <a:t> </a:t>
            </a:r>
            <a:r>
              <a:rPr lang="it-IT" sz="20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Narrow" pitchFamily="34" charset="0"/>
                <a:ea typeface="Arial Unicode MS" pitchFamily="34" charset="-128"/>
                <a:cs typeface="Arial Unicode MS" pitchFamily="34" charset="-128"/>
              </a:rPr>
              <a:t>pietra locale per i muri a secco e piode per la costruzione dei </a:t>
            </a:r>
            <a:r>
              <a:rPr lang="it-IT" sz="2000" b="1" cap="all"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Narrow" pitchFamily="34" charset="0"/>
                <a:ea typeface="Arial Unicode MS" pitchFamily="34" charset="-128"/>
                <a:cs typeface="Arial Unicode MS" pitchFamily="34" charset="-128"/>
              </a:rPr>
              <a:t>tetti.</a:t>
            </a:r>
            <a:endParaRPr lang="it-IT" sz="2000" b="1" cap="all" dirty="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Narrow" pitchFamily="34" charset="0"/>
              <a:ea typeface="Arial Unicode MS" pitchFamily="34" charset="-128"/>
              <a:cs typeface="Arial Unicode MS" pitchFamily="34" charset="-128"/>
            </a:endParaRPr>
          </a:p>
        </p:txBody>
      </p:sp>
      <p:sp>
        <p:nvSpPr>
          <p:cNvPr id="11" name="Indietro o precedente 10">
            <a:hlinkClick r:id="" action="ppaction://hlinkshowjump?jump=previousslide" highlightClick="1"/>
          </p:cNvPr>
          <p:cNvSpPr/>
          <p:nvPr/>
        </p:nvSpPr>
        <p:spPr>
          <a:xfrm>
            <a:off x="7452320" y="6383354"/>
            <a:ext cx="393306" cy="342436"/>
          </a:xfrm>
          <a:prstGeom prst="actionButtonBackPreviou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12" name="Pagina iniziale 11">
            <a:hlinkClick r:id="rId3" action="ppaction://hlinksldjump" highlightClick="1"/>
          </p:cNvPr>
          <p:cNvSpPr/>
          <p:nvPr/>
        </p:nvSpPr>
        <p:spPr>
          <a:xfrm>
            <a:off x="8040630" y="6352240"/>
            <a:ext cx="373708" cy="373550"/>
          </a:xfrm>
          <a:prstGeom prst="actionButtonHom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13" name="Avanti o successivo 12">
            <a:hlinkClick r:id="" action="ppaction://hlinkshowjump?jump=nextslide" highlightClick="1"/>
          </p:cNvPr>
          <p:cNvSpPr/>
          <p:nvPr/>
        </p:nvSpPr>
        <p:spPr>
          <a:xfrm>
            <a:off x="8599128" y="6383354"/>
            <a:ext cx="360040" cy="342436"/>
          </a:xfrm>
          <a:prstGeom prst="actionButtonForwardNex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Tree>
    <p:extLst>
      <p:ext uri="{BB962C8B-B14F-4D97-AF65-F5344CB8AC3E}">
        <p14:creationId xmlns:p14="http://schemas.microsoft.com/office/powerpoint/2010/main" xmlns="" val="3691767758"/>
      </p:ext>
    </p:extLst>
  </p:cSld>
  <p:clrMapOvr>
    <a:masterClrMapping/>
  </p:clrMapOvr>
  <p:transition spd="slow" advClick="0" advTm="1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childTnLst>
                          </p:cTn>
                        </p:par>
                        <p:par>
                          <p:cTn id="15" fill="hold">
                            <p:stCondLst>
                              <p:cond delay="1500"/>
                            </p:stCondLst>
                            <p:childTnLst>
                              <p:par>
                                <p:cTn id="16" presetID="14" presetClass="entr" presetSubtype="10" fill="hold"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8" dur="500"/>
                                        <p:tgtEl>
                                          <p:spTgt spid="10">
                                            <p:txEl>
                                              <p:pRg st="1" end="1"/>
                                            </p:txEl>
                                          </p:spTgt>
                                        </p:tgtEl>
                                      </p:cBhvr>
                                    </p:animEffect>
                                  </p:childTnLst>
                                </p:cTn>
                              </p:par>
                            </p:childTnLst>
                          </p:cTn>
                        </p:par>
                        <p:par>
                          <p:cTn id="19" fill="hold">
                            <p:stCondLst>
                              <p:cond delay="2000"/>
                            </p:stCondLst>
                            <p:childTnLst>
                              <p:par>
                                <p:cTn id="20" presetID="14" presetClass="entr" presetSubtype="10" fill="hold" nodeType="after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2" dur="500"/>
                                        <p:tgtEl>
                                          <p:spTgt spid="10">
                                            <p:txEl>
                                              <p:pRg st="2" end="2"/>
                                            </p:txEl>
                                          </p:spTgt>
                                        </p:tgtEl>
                                      </p:cBhvr>
                                    </p:animEffect>
                                  </p:childTnLst>
                                </p:cTn>
                              </p:par>
                            </p:childTnLst>
                          </p:cTn>
                        </p:par>
                        <p:par>
                          <p:cTn id="23" fill="hold">
                            <p:stCondLst>
                              <p:cond delay="2500"/>
                            </p:stCondLst>
                            <p:childTnLst>
                              <p:par>
                                <p:cTn id="24" presetID="14" presetClass="entr" presetSubtype="10" fill="hold" nodeType="after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6" dur="500"/>
                                        <p:tgtEl>
                                          <p:spTgt spid="10">
                                            <p:txEl>
                                              <p:pRg st="3" end="3"/>
                                            </p:txEl>
                                          </p:spTgt>
                                        </p:tgtEl>
                                      </p:cBhvr>
                                    </p:animEffect>
                                  </p:childTnLst>
                                </p:cTn>
                              </p:par>
                              <p:par>
                                <p:cTn id="27" presetID="2" presetClass="entr" presetSubtype="2"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79512" y="116632"/>
            <a:ext cx="8856984" cy="864096"/>
          </a:xfrm>
        </p:spPr>
        <p:txBody>
          <a:bodyPr/>
          <a:lstStyle/>
          <a:p>
            <a:pPr algn="just"/>
            <a:r>
              <a:rPr lang="it-IT"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radley Hand ITC" pitchFamily="66" charset="0"/>
              </a:rPr>
              <a:t>LA STORIA DEI MULINI DI PIERO</a:t>
            </a:r>
            <a:endParaRPr lang="it-IT"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radley Hand ITC" pitchFamily="66" charset="0"/>
            </a:endParaRPr>
          </a:p>
        </p:txBody>
      </p:sp>
      <p:sp>
        <p:nvSpPr>
          <p:cNvPr id="6" name="Segnaposto contenuto 2"/>
          <p:cNvSpPr>
            <a:spLocks noGrp="1"/>
          </p:cNvSpPr>
          <p:nvPr>
            <p:ph idx="1"/>
          </p:nvPr>
        </p:nvSpPr>
        <p:spPr>
          <a:xfrm>
            <a:off x="395536" y="998560"/>
            <a:ext cx="4248472" cy="5216522"/>
          </a:xfrm>
        </p:spPr>
        <p:txBody>
          <a:bodyPr numCol="1">
            <a:noAutofit/>
          </a:bodyPr>
          <a:lstStyle/>
          <a:p>
            <a:pPr marL="0" indent="0" algn="just">
              <a:spcBef>
                <a:spcPts val="0"/>
              </a:spcBef>
              <a:buNone/>
            </a:pPr>
            <a:r>
              <a:rPr lang="it-IT" sz="2000" dirty="0" smtClean="0">
                <a:latin typeface="Goudy Old Style" pitchFamily="18" charset="0"/>
              </a:rPr>
              <a:t>Notizie riferite alle prime costruzioni a Piero risalgono al 1722, come testimonia il Catasto Teresiano (casa con mulino di Catenazzo Giacomo). Dalla metà del XIX sec. nuovi impianti si aggiunsero a quelli esistenti: nelle mappe del 1861 compaiono un mulino da semi oleosi ad acqua con torchio da olio e 2 mulini da grano ad acqua. </a:t>
            </a:r>
          </a:p>
          <a:p>
            <a:pPr marL="0" indent="0" algn="just">
              <a:spcBef>
                <a:spcPts val="0"/>
              </a:spcBef>
              <a:buNone/>
            </a:pPr>
            <a:r>
              <a:rPr lang="it-IT" sz="2000" dirty="0" smtClean="0">
                <a:latin typeface="Goudy Old Style" pitchFamily="18" charset="0"/>
              </a:rPr>
              <a:t>L’alluvione dell’agosto del 1900 modificò l’aspetto morfologico della zona. I due mulini di epoca ottocentesca (mulino dell’Angiola e la Cà della Pesta) resistettero all’alluvione grazie alla loro posizione più protetta e a questi si aggiunsero nuove strutture, tra cui il mulino segheria e il deposito cereali.</a:t>
            </a:r>
            <a:endParaRPr lang="it-IT" sz="2000" dirty="0">
              <a:latin typeface="Goudy Old Style" pitchFamily="18" charset="0"/>
            </a:endParaRPr>
          </a:p>
        </p:txBody>
      </p:sp>
      <p:pic>
        <p:nvPicPr>
          <p:cNvPr id="3074" name="Picture 2" descr="C:\Users\Virginia\Desktop\GITA\PB15057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59716" y="908720"/>
            <a:ext cx="3487936" cy="2615952"/>
          </a:xfrm>
          <a:prstGeom prst="rect">
            <a:avLst/>
          </a:prstGeom>
          <a:ln>
            <a:noFill/>
          </a:ln>
          <a:effectLst>
            <a:softEdge rad="112500"/>
          </a:effectLst>
          <a:extLst/>
        </p:spPr>
      </p:pic>
      <p:sp>
        <p:nvSpPr>
          <p:cNvPr id="12" name="Pergamena 1 11"/>
          <p:cNvSpPr/>
          <p:nvPr/>
        </p:nvSpPr>
        <p:spPr>
          <a:xfrm>
            <a:off x="4644008" y="3524671"/>
            <a:ext cx="2880320" cy="3143009"/>
          </a:xfrm>
          <a:prstGeom prst="verticalScroll">
            <a:avLst>
              <a:gd name="adj" fmla="val 998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sz="2000" b="1" dirty="0" smtClean="0"/>
          </a:p>
          <a:p>
            <a:pPr algn="ctr"/>
            <a:r>
              <a:rPr lang="it-IT" sz="2000" b="1" dirty="0" smtClean="0"/>
              <a:t>Oggi </a:t>
            </a:r>
            <a:r>
              <a:rPr lang="it-IT" sz="2000" b="1" dirty="0"/>
              <a:t>questi mulini non sono più in funzione</a:t>
            </a:r>
            <a:r>
              <a:rPr lang="it-IT" sz="2000" dirty="0"/>
              <a:t> ma vengono utilizzati per attività didattiche e per visite nel verde alla scoperta delle antiche tradizioni.</a:t>
            </a:r>
          </a:p>
          <a:p>
            <a:pPr algn="ctr"/>
            <a:endParaRPr lang="it-IT" dirty="0"/>
          </a:p>
        </p:txBody>
      </p:sp>
      <p:sp>
        <p:nvSpPr>
          <p:cNvPr id="14" name="Indietro o precedente 13">
            <a:hlinkClick r:id="" action="ppaction://hlinkshowjump?jump=previousslide" highlightClick="1"/>
          </p:cNvPr>
          <p:cNvSpPr/>
          <p:nvPr/>
        </p:nvSpPr>
        <p:spPr>
          <a:xfrm>
            <a:off x="7524328" y="6340600"/>
            <a:ext cx="330836" cy="342436"/>
          </a:xfrm>
          <a:prstGeom prst="actionButtonBackPrevious">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dirty="0"/>
          </a:p>
        </p:txBody>
      </p:sp>
      <p:sp>
        <p:nvSpPr>
          <p:cNvPr id="15" name="Pagina iniziale 14">
            <a:hlinkClick r:id="rId4" action="ppaction://hlinksldjump" highlightClick="1"/>
          </p:cNvPr>
          <p:cNvSpPr/>
          <p:nvPr/>
        </p:nvSpPr>
        <p:spPr>
          <a:xfrm>
            <a:off x="8020681" y="6355956"/>
            <a:ext cx="504056" cy="327080"/>
          </a:xfrm>
          <a:prstGeom prst="actionButtonHome">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dirty="0"/>
          </a:p>
        </p:txBody>
      </p:sp>
      <p:sp>
        <p:nvSpPr>
          <p:cNvPr id="3" name="Avanti o successivo 2">
            <a:hlinkClick r:id="" action="ppaction://hlinkshowjump?jump=nextslide" highlightClick="1"/>
          </p:cNvPr>
          <p:cNvSpPr/>
          <p:nvPr/>
        </p:nvSpPr>
        <p:spPr>
          <a:xfrm>
            <a:off x="8676456" y="6355956"/>
            <a:ext cx="360040" cy="327080"/>
          </a:xfrm>
          <a:prstGeom prst="actionButtonForwardNex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dirty="0"/>
          </a:p>
        </p:txBody>
      </p:sp>
    </p:spTree>
    <p:extLst>
      <p:ext uri="{BB962C8B-B14F-4D97-AF65-F5344CB8AC3E}">
        <p14:creationId xmlns:p14="http://schemas.microsoft.com/office/powerpoint/2010/main" xmlns="" val="1463182489"/>
      </p:ext>
    </p:extLst>
  </p:cSld>
  <p:clrMapOvr>
    <a:masterClrMapping/>
  </p:clrMapOvr>
  <p:transition spd="slow" advClick="0" advTm="1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52" presetClass="entr" presetSubtype="0" fill="hold" grpId="0" nodeType="after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Scale>
                                      <p:cBhvr>
                                        <p:cTn id="18"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6">
                                            <p:txEl>
                                              <p:pRg st="0" end="0"/>
                                            </p:txEl>
                                          </p:spTgt>
                                        </p:tgtEl>
                                        <p:attrNameLst>
                                          <p:attrName>ppt_x</p:attrName>
                                          <p:attrName>ppt_y</p:attrName>
                                        </p:attrNameLst>
                                      </p:cBhvr>
                                    </p:animMotion>
                                    <p:animEffect transition="in" filter="fade">
                                      <p:cBhvr>
                                        <p:cTn id="20" dur="1000"/>
                                        <p:tgtEl>
                                          <p:spTgt spid="6">
                                            <p:txEl>
                                              <p:pRg st="0" end="0"/>
                                            </p:txEl>
                                          </p:spTgt>
                                        </p:tgtEl>
                                      </p:cBhvr>
                                    </p:animEffect>
                                  </p:childTnLst>
                                </p:cTn>
                              </p:par>
                            </p:childTnLst>
                          </p:cTn>
                        </p:par>
                        <p:par>
                          <p:cTn id="21" fill="hold">
                            <p:stCondLst>
                              <p:cond delay="2000"/>
                            </p:stCondLst>
                            <p:childTnLst>
                              <p:par>
                                <p:cTn id="22" presetID="52" presetClass="entr" presetSubtype="0" fill="hold" grpId="0" nodeType="after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Scale>
                                      <p:cBhvr>
                                        <p:cTn id="24" dur="1000" decel="50000" fill="hold">
                                          <p:stCondLst>
                                            <p:cond delay="0"/>
                                          </p:stCondLst>
                                        </p:cTn>
                                        <p:tgtEl>
                                          <p:spTgt spid="6">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6">
                                            <p:txEl>
                                              <p:pRg st="1" end="1"/>
                                            </p:txEl>
                                          </p:spTgt>
                                        </p:tgtEl>
                                        <p:attrNameLst>
                                          <p:attrName>ppt_x</p:attrName>
                                          <p:attrName>ppt_y</p:attrName>
                                        </p:attrNameLst>
                                      </p:cBhvr>
                                    </p:animMotion>
                                    <p:animEffect transition="in" filter="fade">
                                      <p:cBhvr>
                                        <p:cTn id="26" dur="1000"/>
                                        <p:tgtEl>
                                          <p:spTgt spid="6">
                                            <p:txEl>
                                              <p:pRg st="1" end="1"/>
                                            </p:txEl>
                                          </p:spTgt>
                                        </p:tgtEl>
                                      </p:cBhvr>
                                    </p:animEffect>
                                  </p:childTnLst>
                                </p:cTn>
                              </p:par>
                              <p:par>
                                <p:cTn id="27" presetID="2" presetClass="entr" presetSubtype="2" fill="hold" nodeType="withEffect">
                                  <p:stCondLst>
                                    <p:cond delay="0"/>
                                  </p:stCondLst>
                                  <p:childTnLst>
                                    <p:set>
                                      <p:cBhvr>
                                        <p:cTn id="28" dur="1" fill="hold">
                                          <p:stCondLst>
                                            <p:cond delay="0"/>
                                          </p:stCondLst>
                                        </p:cTn>
                                        <p:tgtEl>
                                          <p:spTgt spid="3074"/>
                                        </p:tgtEl>
                                        <p:attrNameLst>
                                          <p:attrName>style.visibility</p:attrName>
                                        </p:attrNameLst>
                                      </p:cBhvr>
                                      <p:to>
                                        <p:strVal val="visible"/>
                                      </p:to>
                                    </p:set>
                                    <p:anim calcmode="lin" valueType="num">
                                      <p:cBhvr additive="base">
                                        <p:cTn id="29" dur="500" fill="hold"/>
                                        <p:tgtEl>
                                          <p:spTgt spid="3074"/>
                                        </p:tgtEl>
                                        <p:attrNameLst>
                                          <p:attrName>ppt_x</p:attrName>
                                        </p:attrNameLst>
                                      </p:cBhvr>
                                      <p:tavLst>
                                        <p:tav tm="0">
                                          <p:val>
                                            <p:strVal val="1+#ppt_w/2"/>
                                          </p:val>
                                        </p:tav>
                                        <p:tav tm="100000">
                                          <p:val>
                                            <p:strVal val="#ppt_x"/>
                                          </p:val>
                                        </p:tav>
                                      </p:tavLst>
                                    </p:anim>
                                    <p:anim calcmode="lin" valueType="num">
                                      <p:cBhvr additive="base">
                                        <p:cTn id="30" dur="500" fill="hold"/>
                                        <p:tgtEl>
                                          <p:spTgt spid="3074"/>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2"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1+#ppt_w/2"/>
                                          </p:val>
                                        </p:tav>
                                        <p:tav tm="100000">
                                          <p:val>
                                            <p:strVal val="#ppt_x"/>
                                          </p:val>
                                        </p:tav>
                                      </p:tavLst>
                                    </p:anim>
                                    <p:anim calcmode="lin" valueType="num">
                                      <p:cBhvr additive="base">
                                        <p:cTn id="3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76162" y="265212"/>
            <a:ext cx="5275957" cy="1143000"/>
          </a:xfrm>
        </p:spPr>
        <p:txBody>
          <a:bodyPr>
            <a:normAutofit fontScale="90000"/>
          </a:bodyPr>
          <a:lstStyle/>
          <a:p>
            <a:r>
              <a:rPr lang="it-IT"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IL MASSO DI PIERO E IL MASSO DELLE CROCI</a:t>
            </a:r>
            <a:endParaRPr lang="it-IT" b="1"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3" name="Segnaposto contenuto 2"/>
          <p:cNvSpPr>
            <a:spLocks noGrp="1"/>
          </p:cNvSpPr>
          <p:nvPr>
            <p:ph idx="1"/>
          </p:nvPr>
        </p:nvSpPr>
        <p:spPr>
          <a:xfrm>
            <a:off x="251520" y="1633467"/>
            <a:ext cx="3394720" cy="4525963"/>
          </a:xfrm>
        </p:spPr>
        <p:txBody>
          <a:bodyPr>
            <a:normAutofit fontScale="62500" lnSpcReduction="20000"/>
          </a:bodyPr>
          <a:lstStyle/>
          <a:p>
            <a:pPr marL="0" indent="0" algn="just">
              <a:buNone/>
            </a:pPr>
            <a:r>
              <a:rPr lang="it-IT" sz="3400" i="1" dirty="0">
                <a:latin typeface="Comic Sans MS" pitchFamily="66" charset="0"/>
              </a:rPr>
              <a:t>Un pietrone graffito si trova presso il ponte di Piero </a:t>
            </a:r>
            <a:r>
              <a:rPr lang="it-IT" sz="3400" i="1" dirty="0" smtClean="0">
                <a:latin typeface="Comic Sans MS" pitchFamily="66" charset="0"/>
              </a:rPr>
              <a:t>su cui è possibile individuare </a:t>
            </a:r>
            <a:r>
              <a:rPr lang="it-IT" sz="3400" i="1" dirty="0">
                <a:latin typeface="Comic Sans MS" pitchFamily="66" charset="0"/>
              </a:rPr>
              <a:t>figure antropomorfiche e molti disegni </a:t>
            </a:r>
            <a:r>
              <a:rPr lang="it-IT" sz="3400" i="1" dirty="0" smtClean="0">
                <a:latin typeface="Comic Sans MS" pitchFamily="66" charset="0"/>
              </a:rPr>
              <a:t>simbolici. Nei </a:t>
            </a:r>
            <a:r>
              <a:rPr lang="it-IT" sz="3400" i="1" dirty="0">
                <a:latin typeface="Comic Sans MS" pitchFamily="66" charset="0"/>
              </a:rPr>
              <a:t>pressi di Curiglia si trova il "Masso delle croci" che presenta oltre cento incisioni, </a:t>
            </a:r>
            <a:r>
              <a:rPr lang="it-IT" sz="3400" i="1" dirty="0" smtClean="0">
                <a:latin typeface="Comic Sans MS" pitchFamily="66" charset="0"/>
              </a:rPr>
              <a:t>tra cui molte </a:t>
            </a:r>
            <a:r>
              <a:rPr lang="it-IT" sz="3400" i="1" dirty="0">
                <a:latin typeface="Comic Sans MS" pitchFamily="66" charset="0"/>
              </a:rPr>
              <a:t>coppelle e </a:t>
            </a:r>
            <a:r>
              <a:rPr lang="it-IT" sz="3400" i="1" dirty="0" smtClean="0">
                <a:latin typeface="Comic Sans MS" pitchFamily="66" charset="0"/>
              </a:rPr>
              <a:t>numerose croci differenti per forma ed incise in epoche successive.</a:t>
            </a:r>
            <a:endParaRPr lang="it-IT" dirty="0"/>
          </a:p>
        </p:txBody>
      </p:sp>
      <p:pic>
        <p:nvPicPr>
          <p:cNvPr id="8194" name="Picture 2" descr="C:\Users\Virginia\Desktop\GITA\PB15058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24128" y="836712"/>
            <a:ext cx="3321084" cy="2490813"/>
          </a:xfrm>
          <a:prstGeom prst="rect">
            <a:avLst/>
          </a:prstGeom>
          <a:noFill/>
          <a:extLst>
            <a:ext uri="{909E8E84-426E-40DD-AFC4-6F175D3DCCD1}">
              <a14:hiddenFill xmlns:a14="http://schemas.microsoft.com/office/drawing/2010/main" xmlns="">
                <a:solidFill>
                  <a:srgbClr val="FFFFFF"/>
                </a:solidFill>
              </a14:hiddenFill>
            </a:ext>
          </a:extLst>
        </p:spPr>
      </p:pic>
      <p:pic>
        <p:nvPicPr>
          <p:cNvPr id="8195" name="Picture 3" descr="C:\Users\Virginia\Desktop\GITA\PB15058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55107" y="3714732"/>
            <a:ext cx="3199904" cy="239992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ttangolo 3"/>
          <p:cNvSpPr/>
          <p:nvPr/>
        </p:nvSpPr>
        <p:spPr>
          <a:xfrm>
            <a:off x="5724128" y="3327525"/>
            <a:ext cx="3240360" cy="461665"/>
          </a:xfrm>
          <a:prstGeom prst="rect">
            <a:avLst/>
          </a:prstGeom>
        </p:spPr>
        <p:txBody>
          <a:bodyPr wrap="square">
            <a:spAutoFit/>
          </a:bodyPr>
          <a:lstStyle/>
          <a:p>
            <a:pPr algn="just"/>
            <a:r>
              <a:rPr lang="it-IT" sz="2400" b="1" i="1" dirty="0" smtClean="0">
                <a:effectLst>
                  <a:outerShdw blurRad="38100" dist="38100" dir="2700000" algn="tl">
                    <a:srgbClr val="000000">
                      <a:alpha val="43137"/>
                    </a:srgbClr>
                  </a:outerShdw>
                </a:effectLst>
                <a:latin typeface="DaunPenh" pitchFamily="2" charset="0"/>
                <a:cs typeface="DaunPenh" pitchFamily="2" charset="0"/>
              </a:rPr>
              <a:t>Varie incisioni sul masso di Piero</a:t>
            </a:r>
            <a:endParaRPr lang="it-IT" sz="2400" b="1" i="1" dirty="0">
              <a:effectLst>
                <a:outerShdw blurRad="38100" dist="38100" dir="2700000" algn="tl">
                  <a:srgbClr val="000000">
                    <a:alpha val="43137"/>
                  </a:srgbClr>
                </a:outerShdw>
              </a:effectLst>
              <a:latin typeface="DaunPenh" pitchFamily="2" charset="0"/>
              <a:cs typeface="DaunPenh" pitchFamily="2" charset="0"/>
            </a:endParaRPr>
          </a:p>
        </p:txBody>
      </p:sp>
      <p:pic>
        <p:nvPicPr>
          <p:cNvPr id="8197" name="Picture 5" descr="http://www.cinziavigna.com/ProgettoRetica/img/CM-Valli-del-Luinese-.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64288" y="3714732"/>
            <a:ext cx="1698637" cy="1789232"/>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 name="Connettore 2 5"/>
          <p:cNvCxnSpPr>
            <a:stCxn id="8197" idx="1"/>
          </p:cNvCxnSpPr>
          <p:nvPr/>
        </p:nvCxnSpPr>
        <p:spPr>
          <a:xfrm flipH="1">
            <a:off x="5796136" y="4609348"/>
            <a:ext cx="1368152" cy="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10" name="Rettangolo 9"/>
          <p:cNvSpPr/>
          <p:nvPr/>
        </p:nvSpPr>
        <p:spPr>
          <a:xfrm>
            <a:off x="7109933" y="5503964"/>
            <a:ext cx="2065424" cy="830997"/>
          </a:xfrm>
          <a:prstGeom prst="rect">
            <a:avLst/>
          </a:prstGeom>
        </p:spPr>
        <p:txBody>
          <a:bodyPr wrap="square">
            <a:spAutoFit/>
          </a:bodyPr>
          <a:lstStyle/>
          <a:p>
            <a:pPr algn="ctr"/>
            <a:r>
              <a:rPr lang="it-IT" sz="2400" b="1" i="1" dirty="0" smtClean="0">
                <a:effectLst>
                  <a:outerShdw blurRad="38100" dist="38100" dir="2700000" algn="tl">
                    <a:srgbClr val="000000">
                      <a:alpha val="43137"/>
                    </a:srgbClr>
                  </a:outerShdw>
                </a:effectLst>
                <a:latin typeface="DaunPenh" pitchFamily="2" charset="0"/>
                <a:cs typeface="DaunPenh" pitchFamily="2" charset="0"/>
              </a:rPr>
              <a:t>Simbolo della comunità montana</a:t>
            </a:r>
            <a:endParaRPr lang="it-IT" sz="2400" b="1" i="1" dirty="0">
              <a:effectLst>
                <a:outerShdw blurRad="38100" dist="38100" dir="2700000" algn="tl">
                  <a:srgbClr val="000000">
                    <a:alpha val="43137"/>
                  </a:srgbClr>
                </a:outerShdw>
              </a:effectLst>
              <a:latin typeface="DaunPenh" pitchFamily="2" charset="0"/>
              <a:cs typeface="DaunPenh" pitchFamily="2" charset="0"/>
            </a:endParaRPr>
          </a:p>
        </p:txBody>
      </p:sp>
      <p:sp>
        <p:nvSpPr>
          <p:cNvPr id="16" name="Indietro o precedente 15">
            <a:hlinkClick r:id="" action="ppaction://hlinkshowjump?jump=previousslide" highlightClick="1"/>
          </p:cNvPr>
          <p:cNvSpPr/>
          <p:nvPr/>
        </p:nvSpPr>
        <p:spPr>
          <a:xfrm>
            <a:off x="7596336" y="6334961"/>
            <a:ext cx="417270" cy="334399"/>
          </a:xfrm>
          <a:prstGeom prst="actionButtonBackPrevious">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it-IT" dirty="0"/>
          </a:p>
        </p:txBody>
      </p:sp>
      <p:sp>
        <p:nvSpPr>
          <p:cNvPr id="17" name="Pagina iniziale 16">
            <a:hlinkClick r:id="rId6" action="ppaction://hlinksldjump" highlightClick="1"/>
          </p:cNvPr>
          <p:cNvSpPr/>
          <p:nvPr/>
        </p:nvSpPr>
        <p:spPr>
          <a:xfrm>
            <a:off x="8142645" y="6334961"/>
            <a:ext cx="389795" cy="334399"/>
          </a:xfrm>
          <a:prstGeom prst="actionButtonHom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it-IT" dirty="0"/>
          </a:p>
        </p:txBody>
      </p:sp>
    </p:spTree>
    <p:extLst>
      <p:ext uri="{BB962C8B-B14F-4D97-AF65-F5344CB8AC3E}">
        <p14:creationId xmlns:p14="http://schemas.microsoft.com/office/powerpoint/2010/main" xmlns="" val="2836380399"/>
      </p:ext>
    </p:extLst>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8195"/>
                                        </p:tgtEl>
                                        <p:attrNameLst>
                                          <p:attrName>style.visibility</p:attrName>
                                        </p:attrNameLst>
                                      </p:cBhvr>
                                      <p:to>
                                        <p:strVal val="visible"/>
                                      </p:to>
                                    </p:set>
                                    <p:anim calcmode="lin" valueType="num">
                                      <p:cBhvr additive="base">
                                        <p:cTn id="16" dur="500" fill="hold"/>
                                        <p:tgtEl>
                                          <p:spTgt spid="8195"/>
                                        </p:tgtEl>
                                        <p:attrNameLst>
                                          <p:attrName>ppt_x</p:attrName>
                                        </p:attrNameLst>
                                      </p:cBhvr>
                                      <p:tavLst>
                                        <p:tav tm="0">
                                          <p:val>
                                            <p:strVal val="1+#ppt_w/2"/>
                                          </p:val>
                                        </p:tav>
                                        <p:tav tm="100000">
                                          <p:val>
                                            <p:strVal val="#ppt_x"/>
                                          </p:val>
                                        </p:tav>
                                      </p:tavLst>
                                    </p:anim>
                                    <p:anim calcmode="lin" valueType="num">
                                      <p:cBhvr additive="base">
                                        <p:cTn id="17" dur="500" fill="hold"/>
                                        <p:tgtEl>
                                          <p:spTgt spid="819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6" fill="hold" nodeType="afterEffect">
                                  <p:stCondLst>
                                    <p:cond delay="0"/>
                                  </p:stCondLst>
                                  <p:childTnLst>
                                    <p:set>
                                      <p:cBhvr>
                                        <p:cTn id="20" dur="1" fill="hold">
                                          <p:stCondLst>
                                            <p:cond delay="0"/>
                                          </p:stCondLst>
                                        </p:cTn>
                                        <p:tgtEl>
                                          <p:spTgt spid="8194"/>
                                        </p:tgtEl>
                                        <p:attrNameLst>
                                          <p:attrName>style.visibility</p:attrName>
                                        </p:attrNameLst>
                                      </p:cBhvr>
                                      <p:to>
                                        <p:strVal val="visible"/>
                                      </p:to>
                                    </p:set>
                                    <p:anim calcmode="lin" valueType="num">
                                      <p:cBhvr additive="base">
                                        <p:cTn id="21" dur="500" fill="hold"/>
                                        <p:tgtEl>
                                          <p:spTgt spid="8194"/>
                                        </p:tgtEl>
                                        <p:attrNameLst>
                                          <p:attrName>ppt_x</p:attrName>
                                        </p:attrNameLst>
                                      </p:cBhvr>
                                      <p:tavLst>
                                        <p:tav tm="0">
                                          <p:val>
                                            <p:strVal val="1+#ppt_w/2"/>
                                          </p:val>
                                        </p:tav>
                                        <p:tav tm="100000">
                                          <p:val>
                                            <p:strVal val="#ppt_x"/>
                                          </p:val>
                                        </p:tav>
                                      </p:tavLst>
                                    </p:anim>
                                    <p:anim calcmode="lin" valueType="num">
                                      <p:cBhvr additive="base">
                                        <p:cTn id="22" dur="500" fill="hold"/>
                                        <p:tgtEl>
                                          <p:spTgt spid="8194"/>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8197"/>
                                        </p:tgtEl>
                                        <p:attrNameLst>
                                          <p:attrName>style.visibility</p:attrName>
                                        </p:attrNameLst>
                                      </p:cBhvr>
                                      <p:to>
                                        <p:strVal val="visible"/>
                                      </p:to>
                                    </p:set>
                                    <p:anim calcmode="lin" valueType="num">
                                      <p:cBhvr additive="base">
                                        <p:cTn id="25" dur="500" fill="hold"/>
                                        <p:tgtEl>
                                          <p:spTgt spid="8197"/>
                                        </p:tgtEl>
                                        <p:attrNameLst>
                                          <p:attrName>ppt_x</p:attrName>
                                        </p:attrNameLst>
                                      </p:cBhvr>
                                      <p:tavLst>
                                        <p:tav tm="0">
                                          <p:val>
                                            <p:strVal val="1+#ppt_w/2"/>
                                          </p:val>
                                        </p:tav>
                                        <p:tav tm="100000">
                                          <p:val>
                                            <p:strVal val="#ppt_x"/>
                                          </p:val>
                                        </p:tav>
                                      </p:tavLst>
                                    </p:anim>
                                    <p:anim calcmode="lin" valueType="num">
                                      <p:cBhvr additive="base">
                                        <p:cTn id="26" dur="500" fill="hold"/>
                                        <p:tgtEl>
                                          <p:spTgt spid="8197"/>
                                        </p:tgtEl>
                                        <p:attrNameLst>
                                          <p:attrName>ppt_y</p:attrName>
                                        </p:attrNameLst>
                                      </p:cBhvr>
                                      <p:tavLst>
                                        <p:tav tm="0">
                                          <p:val>
                                            <p:strVal val="1+#ppt_h/2"/>
                                          </p:val>
                                        </p:tav>
                                        <p:tav tm="100000">
                                          <p:val>
                                            <p:strVal val="#ppt_y"/>
                                          </p:val>
                                        </p:tav>
                                      </p:tavLst>
                                    </p:anim>
                                  </p:childTnLst>
                                </p:cTn>
                              </p:par>
                              <p:par>
                                <p:cTn id="27" presetID="2" presetClass="entr" presetSubtype="6"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1+#ppt_w/2"/>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1+#ppt_w/2"/>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6"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1+#ppt_w/2"/>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39552" y="0"/>
            <a:ext cx="8229600" cy="1512168"/>
          </a:xfrm>
        </p:spPr>
        <p:txBody>
          <a:bodyPr/>
          <a:lstStyle/>
          <a:p>
            <a:r>
              <a:rPr lang="it-IT" b="1" dirty="0" smtClean="0">
                <a:solidFill>
                  <a:srgbClr val="FFFF00"/>
                </a:solidFill>
                <a:effectLst>
                  <a:outerShdw blurRad="38100" dist="38100" dir="2700000" algn="tl">
                    <a:srgbClr val="000000">
                      <a:alpha val="43137"/>
                    </a:srgbClr>
                  </a:outerShdw>
                </a:effectLst>
              </a:rPr>
              <a:t>INDICE</a:t>
            </a:r>
            <a:endParaRPr lang="it-IT" b="1" dirty="0">
              <a:solidFill>
                <a:srgbClr val="FFFF00"/>
              </a:solidFill>
              <a:effectLst>
                <a:outerShdw blurRad="38100" dist="38100" dir="2700000" algn="tl">
                  <a:srgbClr val="000000">
                    <a:alpha val="43137"/>
                  </a:srgbClr>
                </a:outerShdw>
              </a:effectLst>
            </a:endParaRPr>
          </a:p>
        </p:txBody>
      </p:sp>
      <p:sp>
        <p:nvSpPr>
          <p:cNvPr id="7" name="Personalizzato 6">
            <a:hlinkClick r:id="" action="ppaction://hlinkshowjump?jump=nextslide" highlightClick="1"/>
          </p:cNvPr>
          <p:cNvSpPr/>
          <p:nvPr/>
        </p:nvSpPr>
        <p:spPr>
          <a:xfrm>
            <a:off x="174587" y="4365104"/>
            <a:ext cx="4253397" cy="369730"/>
          </a:xfrm>
          <a:prstGeom prst="actionButtonBlank">
            <a:avLst/>
          </a:prstGeom>
          <a:ln w="381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2000" dirty="0"/>
              <a:t>La Val </a:t>
            </a:r>
            <a:r>
              <a:rPr lang="it-IT" sz="2000" dirty="0" smtClean="0"/>
              <a:t>Veddasca</a:t>
            </a:r>
            <a:endParaRPr lang="it-IT" sz="2000" dirty="0"/>
          </a:p>
        </p:txBody>
      </p:sp>
      <p:sp>
        <p:nvSpPr>
          <p:cNvPr id="8" name="Personalizzato 7">
            <a:hlinkClick r:id="rId3" action="ppaction://hlinksldjump" highlightClick="1"/>
          </p:cNvPr>
          <p:cNvSpPr/>
          <p:nvPr/>
        </p:nvSpPr>
        <p:spPr>
          <a:xfrm>
            <a:off x="174649" y="5071602"/>
            <a:ext cx="4253397" cy="369730"/>
          </a:xfrm>
          <a:prstGeom prst="actionButtonBlank">
            <a:avLst/>
          </a:prstGeom>
          <a:ln w="381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2000" dirty="0" smtClean="0"/>
              <a:t>Raccontando </a:t>
            </a:r>
            <a:r>
              <a:rPr lang="it-IT" sz="2000" dirty="0"/>
              <a:t>C</a:t>
            </a:r>
            <a:r>
              <a:rPr lang="it-IT" sz="2000" dirty="0" smtClean="0"/>
              <a:t>uriglia con Monteviasco</a:t>
            </a:r>
            <a:endParaRPr lang="it-IT" sz="2000" dirty="0"/>
          </a:p>
        </p:txBody>
      </p:sp>
      <p:sp>
        <p:nvSpPr>
          <p:cNvPr id="9" name="Personalizzato 8">
            <a:hlinkClick r:id="rId4" action="ppaction://hlinksldjump" highlightClick="1"/>
          </p:cNvPr>
          <p:cNvSpPr/>
          <p:nvPr/>
        </p:nvSpPr>
        <p:spPr>
          <a:xfrm>
            <a:off x="4786314" y="4365104"/>
            <a:ext cx="4253397" cy="369730"/>
          </a:xfrm>
          <a:prstGeom prst="actionButtonBlank">
            <a:avLst/>
          </a:prstGeom>
          <a:ln w="381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2000" dirty="0" smtClean="0"/>
              <a:t>I mulini di Piero</a:t>
            </a:r>
          </a:p>
        </p:txBody>
      </p:sp>
      <p:sp>
        <p:nvSpPr>
          <p:cNvPr id="10" name="Personalizzato 9">
            <a:hlinkClick r:id="rId5" action="ppaction://hlinksldjump" highlightClick="1"/>
          </p:cNvPr>
          <p:cNvSpPr/>
          <p:nvPr/>
        </p:nvSpPr>
        <p:spPr>
          <a:xfrm>
            <a:off x="4786314" y="5071602"/>
            <a:ext cx="4253397" cy="369730"/>
          </a:xfrm>
          <a:prstGeom prst="actionButtonBlank">
            <a:avLst/>
          </a:prstGeom>
          <a:ln w="381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2000" dirty="0" smtClean="0"/>
              <a:t>Alpeggi della Val Veddasca</a:t>
            </a:r>
          </a:p>
        </p:txBody>
      </p:sp>
      <p:sp>
        <p:nvSpPr>
          <p:cNvPr id="11" name="Personalizzato 10">
            <a:hlinkClick r:id="rId6" action="ppaction://hlinksldjump" highlightClick="1"/>
          </p:cNvPr>
          <p:cNvSpPr/>
          <p:nvPr/>
        </p:nvSpPr>
        <p:spPr>
          <a:xfrm>
            <a:off x="142844" y="5793864"/>
            <a:ext cx="4253397" cy="369730"/>
          </a:xfrm>
          <a:prstGeom prst="actionButtonBlank">
            <a:avLst/>
          </a:prstGeom>
          <a:ln w="381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2000" dirty="0" smtClean="0"/>
              <a:t>La fauna della val Veddasca</a:t>
            </a:r>
            <a:endParaRPr lang="it-IT" sz="2000" dirty="0"/>
          </a:p>
        </p:txBody>
      </p:sp>
      <p:sp>
        <p:nvSpPr>
          <p:cNvPr id="12" name="Personalizzato 11">
            <a:hlinkClick r:id="rId7" action="ppaction://hlinksldjump" highlightClick="1"/>
          </p:cNvPr>
          <p:cNvSpPr/>
          <p:nvPr/>
        </p:nvSpPr>
        <p:spPr>
          <a:xfrm>
            <a:off x="4786314" y="5793864"/>
            <a:ext cx="4253397" cy="369730"/>
          </a:xfrm>
          <a:prstGeom prst="actionButtonBlank">
            <a:avLst/>
          </a:prstGeom>
          <a:ln w="381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2000" dirty="0" smtClean="0"/>
              <a:t>I prodotti tipici</a:t>
            </a:r>
          </a:p>
        </p:txBody>
      </p:sp>
      <p:sp>
        <p:nvSpPr>
          <p:cNvPr id="13" name="Personalizzato 12">
            <a:hlinkClick r:id="rId8" action="ppaction://hlinksldjump" highlightClick="1"/>
          </p:cNvPr>
          <p:cNvSpPr/>
          <p:nvPr/>
        </p:nvSpPr>
        <p:spPr>
          <a:xfrm>
            <a:off x="2440310" y="6394321"/>
            <a:ext cx="4253397" cy="369730"/>
          </a:xfrm>
          <a:prstGeom prst="actionButtonBlank">
            <a:avLst/>
          </a:prstGeom>
          <a:ln w="381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2000" dirty="0" smtClean="0"/>
              <a:t>La flora della val Veddasca</a:t>
            </a:r>
            <a:endParaRPr lang="it-IT" sz="2000" dirty="0"/>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p:tgtEl>
                                          <p:spTgt spid="2"/>
                                        </p:tgtEl>
                                      </p:cBhvr>
                                    </p:animEffect>
                                    <p:anim calcmode="lin" valueType="num">
                                      <p:cBhvr>
                                        <p:cTn id="8" dur="800" fill="hold"/>
                                        <p:tgtEl>
                                          <p:spTgt spid="2"/>
                                        </p:tgtEl>
                                        <p:attrNameLst>
                                          <p:attrName>ppt_x</p:attrName>
                                        </p:attrNameLst>
                                      </p:cBhvr>
                                      <p:tavLst>
                                        <p:tav tm="0">
                                          <p:val>
                                            <p:strVal val="#ppt_x"/>
                                          </p:val>
                                        </p:tav>
                                        <p:tav tm="100000">
                                          <p:val>
                                            <p:strVal val="#ppt_x"/>
                                          </p:val>
                                        </p:tav>
                                      </p:tavLst>
                                    </p:anim>
                                    <p:anim calcmode="lin" valueType="num">
                                      <p:cBhvr>
                                        <p:cTn id="9" dur="8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800"/>
                            </p:stCondLst>
                            <p:childTnLst>
                              <p:par>
                                <p:cTn id="11" presetID="16" presetClass="entr" presetSubtype="2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Rettangolo 3"/>
          <p:cNvSpPr/>
          <p:nvPr/>
        </p:nvSpPr>
        <p:spPr>
          <a:xfrm>
            <a:off x="755576" y="188640"/>
            <a:ext cx="7920880" cy="830997"/>
          </a:xfrm>
          <a:prstGeom prst="rect">
            <a:avLst/>
          </a:prstGeom>
        </p:spPr>
        <p:txBody>
          <a:bodyPr wrap="square">
            <a:spAutoFit/>
          </a:bodyPr>
          <a:lstStyle/>
          <a:p>
            <a:pPr algn="ctr"/>
            <a:r>
              <a:rPr lang="it-IT" sz="480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Comic Sans MS" pitchFamily="66" charset="0"/>
              </a:rPr>
              <a:t>Alpeggi della val Veddasca</a:t>
            </a:r>
            <a:endParaRPr lang="it-IT" sz="4800" dirty="0">
              <a:ln w="10160">
                <a:solidFill>
                  <a:schemeClr val="accent1"/>
                </a:solidFill>
                <a:prstDash val="solid"/>
              </a:ln>
              <a:solidFill>
                <a:srgbClr val="FFFFFF"/>
              </a:solidFill>
              <a:effectLst>
                <a:outerShdw blurRad="38100" dist="32000" dir="5400000" algn="tl">
                  <a:srgbClr val="000000">
                    <a:alpha val="30000"/>
                  </a:srgbClr>
                </a:outerShdw>
              </a:effectLst>
              <a:latin typeface="Comic Sans MS" pitchFamily="66" charset="0"/>
            </a:endParaRPr>
          </a:p>
        </p:txBody>
      </p:sp>
      <p:sp>
        <p:nvSpPr>
          <p:cNvPr id="2" name="Personalizzato 1">
            <a:hlinkClick r:id="" action="ppaction://hlinkshowjump?jump=nextslide" highlightClick="1"/>
          </p:cNvPr>
          <p:cNvSpPr/>
          <p:nvPr/>
        </p:nvSpPr>
        <p:spPr>
          <a:xfrm>
            <a:off x="645136" y="1614648"/>
            <a:ext cx="3338960" cy="432048"/>
          </a:xfrm>
          <a:prstGeom prst="actionButtonBlan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i="1" dirty="0" smtClean="0">
                <a:latin typeface="Berlin Sans FB Demi" pitchFamily="34" charset="0"/>
              </a:rPr>
              <a:t>Cos’è un alpeggio?</a:t>
            </a:r>
            <a:endParaRPr lang="it-IT" i="1" dirty="0">
              <a:latin typeface="Berlin Sans FB Demi" pitchFamily="34" charset="0"/>
            </a:endParaRPr>
          </a:p>
        </p:txBody>
      </p:sp>
      <p:sp>
        <p:nvSpPr>
          <p:cNvPr id="5" name="Personalizzato 4">
            <a:hlinkClick r:id="rId3" action="ppaction://hlinksldjump" highlightClick="1"/>
          </p:cNvPr>
          <p:cNvSpPr/>
          <p:nvPr/>
        </p:nvSpPr>
        <p:spPr>
          <a:xfrm>
            <a:off x="5556241" y="2492896"/>
            <a:ext cx="3338960" cy="432048"/>
          </a:xfrm>
          <a:prstGeom prst="actionButtonBlan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i="1" dirty="0" smtClean="0">
                <a:latin typeface="Berlin Sans FB Demi" pitchFamily="34" charset="0"/>
              </a:rPr>
              <a:t>Nella valle troviamo..</a:t>
            </a:r>
          </a:p>
        </p:txBody>
      </p:sp>
      <p:sp>
        <p:nvSpPr>
          <p:cNvPr id="7" name="Personalizzato 6">
            <a:hlinkClick r:id="rId4" action="ppaction://hlinksldjump" highlightClick="1"/>
          </p:cNvPr>
          <p:cNvSpPr/>
          <p:nvPr/>
        </p:nvSpPr>
        <p:spPr>
          <a:xfrm>
            <a:off x="755576" y="3573016"/>
            <a:ext cx="3327088" cy="432048"/>
          </a:xfrm>
          <a:prstGeom prst="actionButtonBlan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i="1" dirty="0" smtClean="0">
                <a:latin typeface="Berlin Sans FB Demi" pitchFamily="34" charset="0"/>
              </a:rPr>
              <a:t>L’ Alpone</a:t>
            </a:r>
          </a:p>
        </p:txBody>
      </p:sp>
      <p:sp>
        <p:nvSpPr>
          <p:cNvPr id="8" name="Personalizzato 7">
            <a:hlinkClick r:id="rId5" action="ppaction://hlinksldjump" highlightClick="1"/>
          </p:cNvPr>
          <p:cNvSpPr/>
          <p:nvPr/>
        </p:nvSpPr>
        <p:spPr>
          <a:xfrm>
            <a:off x="645137" y="5083392"/>
            <a:ext cx="3327088" cy="432048"/>
          </a:xfrm>
          <a:prstGeom prst="actionButtonBlan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i="1" dirty="0" smtClean="0">
                <a:latin typeface="Berlin Sans FB Demi" pitchFamily="34" charset="0"/>
              </a:rPr>
              <a:t>Sarona</a:t>
            </a:r>
          </a:p>
        </p:txBody>
      </p:sp>
      <p:sp>
        <p:nvSpPr>
          <p:cNvPr id="3" name="Personalizzato 2">
            <a:hlinkClick r:id="rId6" action="ppaction://hlinksldjump" highlightClick="1"/>
          </p:cNvPr>
          <p:cNvSpPr/>
          <p:nvPr/>
        </p:nvSpPr>
        <p:spPr>
          <a:xfrm>
            <a:off x="5556241" y="4507328"/>
            <a:ext cx="3338960" cy="576064"/>
          </a:xfrm>
          <a:prstGeom prst="actionButtonBlan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i="1" dirty="0" smtClean="0">
                <a:latin typeface="Berlin Sans FB Demi" pitchFamily="34" charset="0"/>
              </a:rPr>
              <a:t>L’ Alpe </a:t>
            </a:r>
            <a:r>
              <a:rPr lang="it-IT" i="1" dirty="0">
                <a:latin typeface="Berlin Sans FB Demi" pitchFamily="34" charset="0"/>
              </a:rPr>
              <a:t>M</a:t>
            </a:r>
            <a:r>
              <a:rPr lang="it-IT" i="1" dirty="0" smtClean="0">
                <a:latin typeface="Berlin Sans FB Demi" pitchFamily="34" charset="0"/>
              </a:rPr>
              <a:t>erigetto</a:t>
            </a:r>
            <a:endParaRPr lang="it-IT" i="1" dirty="0">
              <a:latin typeface="Berlin Sans FB Demi" pitchFamily="34" charset="0"/>
            </a:endParaRPr>
          </a:p>
        </p:txBody>
      </p:sp>
    </p:spTree>
    <p:extLst>
      <p:ext uri="{BB962C8B-B14F-4D97-AF65-F5344CB8AC3E}">
        <p14:creationId xmlns:p14="http://schemas.microsoft.com/office/powerpoint/2010/main" xmlns="" val="1236741017"/>
      </p:ext>
    </p:extLst>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7" grpId="0" animBg="1"/>
      <p:bldP spid="8"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611560" y="338724"/>
            <a:ext cx="5256584" cy="1152128"/>
          </a:xfrm>
        </p:spPr>
        <p:txBody>
          <a:bodyPr>
            <a:normAutofit fontScale="90000"/>
          </a:bodyPr>
          <a:lstStyle/>
          <a:p>
            <a:pPr algn="just"/>
            <a:r>
              <a:rPr lang="it-IT" sz="5400" dirty="0" smtClean="0">
                <a:ln w="18415" cmpd="sng">
                  <a:solidFill>
                    <a:schemeClr val="accent1">
                      <a:lumMod val="40000"/>
                      <a:lumOff val="60000"/>
                    </a:schemeClr>
                  </a:solidFill>
                  <a:prstDash val="solid"/>
                </a:ln>
                <a:solidFill>
                  <a:schemeClr val="accent1">
                    <a:lumMod val="20000"/>
                    <a:lumOff val="80000"/>
                  </a:schemeClr>
                </a:solidFill>
                <a:effectLst>
                  <a:glow rad="63500">
                    <a:schemeClr val="accent5">
                      <a:satMod val="175000"/>
                      <a:alpha val="40000"/>
                    </a:schemeClr>
                  </a:glow>
                  <a:outerShdw blurRad="63500" dir="3600000" algn="tl" rotWithShape="0">
                    <a:srgbClr val="000000">
                      <a:alpha val="70000"/>
                    </a:srgbClr>
                  </a:outerShdw>
                </a:effectLst>
              </a:rPr>
              <a:t>Cos’è un alpeggio?</a:t>
            </a:r>
            <a:endParaRPr lang="it-IT" sz="5400" dirty="0">
              <a:ln w="18415" cmpd="sng">
                <a:solidFill>
                  <a:schemeClr val="accent1">
                    <a:lumMod val="40000"/>
                    <a:lumOff val="60000"/>
                  </a:schemeClr>
                </a:solidFill>
                <a:prstDash val="solid"/>
              </a:ln>
              <a:solidFill>
                <a:schemeClr val="accent1">
                  <a:lumMod val="20000"/>
                  <a:lumOff val="80000"/>
                </a:schemeClr>
              </a:solidFill>
              <a:effectLst>
                <a:glow rad="63500">
                  <a:schemeClr val="accent5">
                    <a:satMod val="175000"/>
                    <a:alpha val="40000"/>
                  </a:schemeClr>
                </a:glow>
                <a:outerShdw blurRad="63500" dir="3600000" algn="tl" rotWithShape="0">
                  <a:srgbClr val="000000">
                    <a:alpha val="70000"/>
                  </a:srgbClr>
                </a:outerShdw>
              </a:effectLst>
            </a:endParaRPr>
          </a:p>
        </p:txBody>
      </p:sp>
      <p:sp>
        <p:nvSpPr>
          <p:cNvPr id="3" name="Sottotitolo 2"/>
          <p:cNvSpPr>
            <a:spLocks noGrp="1"/>
          </p:cNvSpPr>
          <p:nvPr>
            <p:ph type="subTitle" idx="1"/>
          </p:nvPr>
        </p:nvSpPr>
        <p:spPr>
          <a:xfrm>
            <a:off x="1099338" y="1772816"/>
            <a:ext cx="6974341" cy="3240360"/>
          </a:xfrm>
        </p:spPr>
        <p:txBody>
          <a:bodyPr>
            <a:noAutofit/>
          </a:bodyPr>
          <a:lstStyle/>
          <a:p>
            <a:pPr>
              <a:lnSpc>
                <a:spcPct val="120000"/>
              </a:lnSpc>
              <a:spcBef>
                <a:spcPts val="0"/>
              </a:spcBef>
            </a:pPr>
            <a:r>
              <a:rPr lang="it-IT" sz="2200" dirty="0">
                <a:solidFill>
                  <a:srgbClr val="002060"/>
                </a:solidFill>
                <a:effectLst>
                  <a:outerShdw blurRad="38100" dist="38100" dir="2700000" algn="tl">
                    <a:srgbClr val="000000">
                      <a:alpha val="43137"/>
                    </a:srgbClr>
                  </a:outerShdw>
                </a:effectLst>
                <a:latin typeface="Bradley Hand ITC" pitchFamily="66" charset="0"/>
              </a:rPr>
              <a:t>L'</a:t>
            </a:r>
            <a:r>
              <a:rPr lang="it-IT" sz="2200" b="1" dirty="0">
                <a:solidFill>
                  <a:srgbClr val="002060"/>
                </a:solidFill>
                <a:effectLst>
                  <a:outerShdw blurRad="38100" dist="38100" dir="2700000" algn="tl">
                    <a:srgbClr val="000000">
                      <a:alpha val="43137"/>
                    </a:srgbClr>
                  </a:outerShdw>
                </a:effectLst>
                <a:latin typeface="Bradley Hand ITC" pitchFamily="66" charset="0"/>
              </a:rPr>
              <a:t>alpeggio</a:t>
            </a:r>
            <a:r>
              <a:rPr lang="it-IT" sz="2200" dirty="0">
                <a:solidFill>
                  <a:srgbClr val="002060"/>
                </a:solidFill>
                <a:effectLst>
                  <a:outerShdw blurRad="38100" dist="38100" dir="2700000" algn="tl">
                    <a:srgbClr val="000000">
                      <a:alpha val="43137"/>
                    </a:srgbClr>
                  </a:outerShdw>
                </a:effectLst>
                <a:latin typeface="Bradley Hand ITC" pitchFamily="66" charset="0"/>
              </a:rPr>
              <a:t> è l'attività agro-zootecnica che si svolge nelle malghe di </a:t>
            </a:r>
            <a:r>
              <a:rPr lang="it-IT" sz="2200" dirty="0" smtClean="0">
                <a:solidFill>
                  <a:srgbClr val="002060"/>
                </a:solidFill>
                <a:effectLst>
                  <a:outerShdw blurRad="38100" dist="38100" dir="2700000" algn="tl">
                    <a:srgbClr val="000000">
                      <a:alpha val="43137"/>
                    </a:srgbClr>
                  </a:outerShdw>
                </a:effectLst>
                <a:latin typeface="Bradley Hand ITC" pitchFamily="66" charset="0"/>
              </a:rPr>
              <a:t>montagna. </a:t>
            </a:r>
            <a:r>
              <a:rPr lang="it-IT" sz="2200" dirty="0">
                <a:solidFill>
                  <a:srgbClr val="002060"/>
                </a:solidFill>
                <a:effectLst>
                  <a:outerShdw blurRad="38100" dist="38100" dir="2700000" algn="tl">
                    <a:srgbClr val="000000">
                      <a:alpha val="43137"/>
                    </a:srgbClr>
                  </a:outerShdw>
                </a:effectLst>
                <a:latin typeface="Bradley Hand ITC" pitchFamily="66" charset="0"/>
              </a:rPr>
              <a:t>Con il termine </a:t>
            </a:r>
            <a:r>
              <a:rPr lang="it-IT" sz="2200" b="1" dirty="0">
                <a:solidFill>
                  <a:srgbClr val="002060"/>
                </a:solidFill>
                <a:effectLst>
                  <a:outerShdw blurRad="38100" dist="38100" dir="2700000" algn="tl">
                    <a:srgbClr val="000000">
                      <a:alpha val="43137"/>
                    </a:srgbClr>
                  </a:outerShdw>
                </a:effectLst>
                <a:latin typeface="Bradley Hand ITC" pitchFamily="66" charset="0"/>
              </a:rPr>
              <a:t>malga</a:t>
            </a:r>
            <a:r>
              <a:rPr lang="it-IT" sz="2200" dirty="0">
                <a:solidFill>
                  <a:srgbClr val="002060"/>
                </a:solidFill>
                <a:effectLst>
                  <a:outerShdw blurRad="38100" dist="38100" dir="2700000" algn="tl">
                    <a:srgbClr val="000000">
                      <a:alpha val="43137"/>
                    </a:srgbClr>
                  </a:outerShdw>
                </a:effectLst>
                <a:latin typeface="Bradley Hand ITC" pitchFamily="66" charset="0"/>
              </a:rPr>
              <a:t> si fa riferimento all'insieme dei fattori produttivi fissi e mobili in cui avviene l'attività di monticazione: terreni, fabbricati, attrezzature, animali, lavorazione del latte prodotto. L'alpeggio può avere forme economico-organizzative diverse in base all'organizzazione amministrativa e al sistema di conduzione</a:t>
            </a:r>
            <a:r>
              <a:rPr lang="it-IT" sz="2200" dirty="0" smtClean="0">
                <a:solidFill>
                  <a:srgbClr val="002060"/>
                </a:solidFill>
                <a:effectLst>
                  <a:outerShdw blurRad="38100" dist="38100" dir="2700000" algn="tl">
                    <a:srgbClr val="000000">
                      <a:alpha val="43137"/>
                    </a:srgbClr>
                  </a:outerShdw>
                </a:effectLst>
                <a:latin typeface="Bradley Hand ITC" pitchFamily="66" charset="0"/>
              </a:rPr>
              <a:t>.</a:t>
            </a:r>
            <a:endParaRPr lang="it-IT" sz="2200" dirty="0">
              <a:solidFill>
                <a:srgbClr val="002060"/>
              </a:solidFill>
              <a:effectLst>
                <a:outerShdw blurRad="38100" dist="38100" dir="2700000" algn="tl">
                  <a:srgbClr val="000000">
                    <a:alpha val="43137"/>
                  </a:srgbClr>
                </a:outerShdw>
              </a:effectLst>
              <a:latin typeface="Bradley Hand ITC" pitchFamily="66" charset="0"/>
            </a:endParaRPr>
          </a:p>
        </p:txBody>
      </p:sp>
      <p:pic>
        <p:nvPicPr>
          <p:cNvPr id="5" name="Immagine 4" descr="_full.jpg"/>
          <p:cNvPicPr>
            <a:picLocks noChangeAspect="1"/>
          </p:cNvPicPr>
          <p:nvPr/>
        </p:nvPicPr>
        <p:blipFill>
          <a:blip r:embed="rId2" cstate="print"/>
          <a:stretch>
            <a:fillRect/>
          </a:stretch>
        </p:blipFill>
        <p:spPr>
          <a:xfrm>
            <a:off x="6904343" y="188640"/>
            <a:ext cx="2047889" cy="153591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6" name="Immagine 5" descr="12.jpg"/>
          <p:cNvPicPr>
            <a:picLocks noChangeAspect="1"/>
          </p:cNvPicPr>
          <p:nvPr/>
        </p:nvPicPr>
        <p:blipFill>
          <a:blip r:embed="rId3" cstate="print"/>
          <a:stretch>
            <a:fillRect/>
          </a:stretch>
        </p:blipFill>
        <p:spPr>
          <a:xfrm>
            <a:off x="179512" y="5173581"/>
            <a:ext cx="1928794" cy="1446596"/>
          </a:xfrm>
          <a:prstGeom prst="rect">
            <a:avLst/>
          </a:prstGeom>
          <a:ln w="9525" cap="sq">
            <a:solidFill>
              <a:srgbClr val="000000"/>
            </a:solidFill>
            <a:miter lim="800000"/>
          </a:ln>
          <a:effectLst>
            <a:outerShdw blurRad="57150" dist="50800" dir="2700000" algn="tl" rotWithShape="0">
              <a:srgbClr val="000000">
                <a:alpha val="40000"/>
              </a:srgbClr>
            </a:outerShdw>
          </a:effectLst>
        </p:spPr>
      </p:pic>
      <p:sp>
        <p:nvSpPr>
          <p:cNvPr id="4" name="Indietro o precedente 3">
            <a:hlinkClick r:id="" action="ppaction://hlinkshowjump?jump=previousslide" highlightClick="1"/>
          </p:cNvPr>
          <p:cNvSpPr/>
          <p:nvPr/>
        </p:nvSpPr>
        <p:spPr>
          <a:xfrm>
            <a:off x="7236296" y="6093296"/>
            <a:ext cx="360040" cy="360040"/>
          </a:xfrm>
          <a:prstGeom prst="actionButtonBackPrevio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it-IT" dirty="0"/>
          </a:p>
        </p:txBody>
      </p:sp>
      <p:sp>
        <p:nvSpPr>
          <p:cNvPr id="7" name="Avanti o successivo 6">
            <a:hlinkClick r:id="" action="ppaction://hlinkshowjump?jump=nextslide" highlightClick="1"/>
          </p:cNvPr>
          <p:cNvSpPr/>
          <p:nvPr/>
        </p:nvSpPr>
        <p:spPr>
          <a:xfrm>
            <a:off x="8244408" y="6093296"/>
            <a:ext cx="360040" cy="360040"/>
          </a:xfrm>
          <a:prstGeom prst="actionButtonForwardNex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it-IT" dirty="0"/>
          </a:p>
        </p:txBody>
      </p:sp>
      <p:sp>
        <p:nvSpPr>
          <p:cNvPr id="8" name="Pagina iniziale 7">
            <a:hlinkClick r:id="rId4" action="ppaction://hlinksldjump" highlightClick="1"/>
          </p:cNvPr>
          <p:cNvSpPr/>
          <p:nvPr/>
        </p:nvSpPr>
        <p:spPr>
          <a:xfrm>
            <a:off x="7756184" y="6093296"/>
            <a:ext cx="344208" cy="360040"/>
          </a:xfrm>
          <a:prstGeom prst="actionButtonHom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it-IT" dirty="0"/>
          </a:p>
        </p:txBody>
      </p:sp>
    </p:spTree>
    <p:extLst>
      <p:ext uri="{BB962C8B-B14F-4D97-AF65-F5344CB8AC3E}">
        <p14:creationId xmlns:p14="http://schemas.microsoft.com/office/powerpoint/2010/main" xmlns="" val="809827961"/>
      </p:ext>
    </p:extLst>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250"/>
                            </p:stCondLst>
                            <p:childTnLst>
                              <p:par>
                                <p:cTn id="13" presetID="30" presetClass="entr" presetSubtype="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800" decel="100000"/>
                                        <p:tgtEl>
                                          <p:spTgt spid="3">
                                            <p:txEl>
                                              <p:pRg st="0" end="0"/>
                                            </p:txEl>
                                          </p:spTgt>
                                        </p:tgtEl>
                                      </p:cBhvr>
                                    </p:animEffect>
                                    <p:anim calcmode="lin" valueType="num">
                                      <p:cBhvr>
                                        <p:cTn id="16"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3"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5" name="Immagine 4" descr="-Sarona_Autunno.jpg"/>
          <p:cNvPicPr>
            <a:picLocks noChangeAspect="1"/>
          </p:cNvPicPr>
          <p:nvPr/>
        </p:nvPicPr>
        <p:blipFill>
          <a:blip r:embed="rId3" cstate="print"/>
          <a:stretch>
            <a:fillRect/>
          </a:stretch>
        </p:blipFill>
        <p:spPr>
          <a:xfrm>
            <a:off x="4347964" y="0"/>
            <a:ext cx="4796036" cy="359702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2" name="Titolo 1"/>
          <p:cNvSpPr>
            <a:spLocks noGrp="1"/>
          </p:cNvSpPr>
          <p:nvPr>
            <p:ph type="title"/>
          </p:nvPr>
        </p:nvSpPr>
        <p:spPr>
          <a:xfrm>
            <a:off x="467544" y="548680"/>
            <a:ext cx="3323852" cy="2737475"/>
          </a:xfrm>
        </p:spPr>
        <p:txBody>
          <a:bodyPr>
            <a:normAutofit fontScale="90000"/>
          </a:bodyPr>
          <a:lstStyle/>
          <a:p>
            <a:r>
              <a:rPr lang="it-IT" sz="27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Unicode MS" pitchFamily="34" charset="-128"/>
                <a:ea typeface="Arial Unicode MS" pitchFamily="34" charset="-128"/>
                <a:cs typeface="Arial Unicode MS" pitchFamily="34" charset="-128"/>
              </a:rPr>
              <a:t>Nei pressi di Curiglia con Monteviasco sono caratteristici gli alpeggi di Sarona e dell'Alpone </a:t>
            </a:r>
            <a:r>
              <a:rPr lang="it-IT" sz="27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Unicode MS" pitchFamily="34" charset="-128"/>
                <a:ea typeface="Arial Unicode MS" pitchFamily="34" charset="-128"/>
                <a:cs typeface="Arial Unicode MS" pitchFamily="34" charset="-128"/>
              </a:rPr>
              <a:t>,un </a:t>
            </a:r>
            <a:r>
              <a:rPr lang="it-IT" sz="27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Unicode MS" pitchFamily="34" charset="-128"/>
                <a:ea typeface="Arial Unicode MS" pitchFamily="34" charset="-128"/>
                <a:cs typeface="Arial Unicode MS" pitchFamily="34" charset="-128"/>
              </a:rPr>
              <a:t>tempo adibiti alla transumanza delle </a:t>
            </a:r>
            <a:r>
              <a:rPr lang="it-IT" sz="27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Unicode MS" pitchFamily="34" charset="-128"/>
                <a:ea typeface="Arial Unicode MS" pitchFamily="34" charset="-128"/>
                <a:cs typeface="Arial Unicode MS" pitchFamily="34" charset="-128"/>
              </a:rPr>
              <a:t>bestie e oggi…</a:t>
            </a:r>
            <a:r>
              <a:rPr lang="it-IT" dirty="0"/>
              <a:t/>
            </a:r>
            <a:br>
              <a:rPr lang="it-IT" dirty="0"/>
            </a:br>
            <a:endParaRPr lang="it-IT" dirty="0"/>
          </a:p>
        </p:txBody>
      </p:sp>
      <p:pic>
        <p:nvPicPr>
          <p:cNvPr id="7" name="Segnaposto contenuto 6" descr="IMG_0699.JPG"/>
          <p:cNvPicPr>
            <a:picLocks noGrp="1" noChangeAspect="1"/>
          </p:cNvPicPr>
          <p:nvPr>
            <p:ph idx="1"/>
          </p:nvPr>
        </p:nvPicPr>
        <p:blipFill>
          <a:blip r:embed="rId4" cstate="print"/>
          <a:stretch>
            <a:fillRect/>
          </a:stretch>
        </p:blipFill>
        <p:spPr>
          <a:xfrm>
            <a:off x="0" y="3424886"/>
            <a:ext cx="5148064" cy="3433114"/>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sp>
        <p:nvSpPr>
          <p:cNvPr id="3" name="Rettangolo 2"/>
          <p:cNvSpPr/>
          <p:nvPr/>
        </p:nvSpPr>
        <p:spPr>
          <a:xfrm>
            <a:off x="5504578" y="4536122"/>
            <a:ext cx="3456384" cy="954107"/>
          </a:xfrm>
          <a:prstGeom prst="rect">
            <a:avLst/>
          </a:prstGeom>
        </p:spPr>
        <p:txBody>
          <a:bodyPr wrap="square">
            <a:spAutoFit/>
          </a:bodyPr>
          <a:lstStyle/>
          <a:p>
            <a:pPr algn="ctr"/>
            <a:r>
              <a:rPr lang="it-IT" sz="28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Unicode MS" pitchFamily="34" charset="-128"/>
                <a:ea typeface="Arial Unicode MS" pitchFamily="34" charset="-128"/>
                <a:cs typeface="Arial Unicode MS" pitchFamily="34" charset="-128"/>
              </a:rPr>
              <a:t>…</a:t>
            </a:r>
            <a:r>
              <a:rPr lang="it-IT" sz="2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Unicode MS" pitchFamily="34" charset="-128"/>
                <a:ea typeface="Arial Unicode MS" pitchFamily="34" charset="-128"/>
                <a:cs typeface="Arial Unicode MS" pitchFamily="34" charset="-128"/>
              </a:rPr>
              <a:t>fantastiche oasi di </a:t>
            </a:r>
            <a:r>
              <a:rPr lang="it-IT" sz="28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Unicode MS" pitchFamily="34" charset="-128"/>
                <a:ea typeface="Arial Unicode MS" pitchFamily="34" charset="-128"/>
                <a:cs typeface="Arial Unicode MS" pitchFamily="34" charset="-128"/>
              </a:rPr>
              <a:t>pace</a:t>
            </a:r>
            <a:r>
              <a:rPr lang="it-IT" sz="24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Unicode MS" pitchFamily="34" charset="-128"/>
                <a:ea typeface="Arial Unicode MS" pitchFamily="34" charset="-128"/>
                <a:cs typeface="Arial Unicode MS" pitchFamily="34" charset="-128"/>
              </a:rPr>
              <a:t> e </a:t>
            </a:r>
            <a:r>
              <a:rPr lang="it-IT" sz="28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Unicode MS" pitchFamily="34" charset="-128"/>
                <a:ea typeface="Arial Unicode MS" pitchFamily="34" charset="-128"/>
                <a:cs typeface="Arial Unicode MS" pitchFamily="34" charset="-128"/>
              </a:rPr>
              <a:t>natura</a:t>
            </a:r>
            <a:r>
              <a:rPr lang="it-IT"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Unicode MS" pitchFamily="34" charset="-128"/>
                <a:ea typeface="Arial Unicode MS" pitchFamily="34" charset="-128"/>
                <a:cs typeface="Arial Unicode MS" pitchFamily="34" charset="-128"/>
              </a:rPr>
              <a:t>.</a:t>
            </a:r>
            <a:endParaRPr lang="it-IT"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6" name="Indietro o precedente 5">
            <a:hlinkClick r:id="" action="ppaction://hlinkshowjump?jump=previousslide" highlightClick="1"/>
          </p:cNvPr>
          <p:cNvSpPr/>
          <p:nvPr/>
        </p:nvSpPr>
        <p:spPr>
          <a:xfrm>
            <a:off x="7236296" y="6093296"/>
            <a:ext cx="360040" cy="360040"/>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8" name="Avanti o successivo 7">
            <a:hlinkClick r:id="" action="ppaction://hlinkshowjump?jump=nextslide" highlightClick="1"/>
          </p:cNvPr>
          <p:cNvSpPr/>
          <p:nvPr/>
        </p:nvSpPr>
        <p:spPr>
          <a:xfrm>
            <a:off x="8244408" y="6093296"/>
            <a:ext cx="432048" cy="360040"/>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9" name="Pagina iniziale 8">
            <a:hlinkClick r:id="rId5" action="ppaction://hlinksldjump" highlightClick="1"/>
          </p:cNvPr>
          <p:cNvSpPr/>
          <p:nvPr/>
        </p:nvSpPr>
        <p:spPr>
          <a:xfrm>
            <a:off x="7756184" y="6093296"/>
            <a:ext cx="344208" cy="36004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Tree>
    <p:extLst>
      <p:ext uri="{BB962C8B-B14F-4D97-AF65-F5344CB8AC3E}">
        <p14:creationId xmlns:p14="http://schemas.microsoft.com/office/powerpoint/2010/main" xmlns="" val="323528671"/>
      </p:ext>
    </p:extLst>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par>
                          <p:cTn id="15" fill="hold">
                            <p:stCondLst>
                              <p:cond delay="1000"/>
                            </p:stCondLst>
                            <p:childTnLst>
                              <p:par>
                                <p:cTn id="16" presetID="25"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7"/>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up)">
                                      <p:cBhvr>
                                        <p:cTn id="29" dur="500"/>
                                        <p:tgtEl>
                                          <p:spTgt spid="2"/>
                                        </p:tgtEl>
                                      </p:cBhvr>
                                    </p:animEffect>
                                  </p:childTnLst>
                                </p:cTn>
                              </p:par>
                            </p:childTnLst>
                          </p:cTn>
                        </p:par>
                        <p:par>
                          <p:cTn id="30" fill="hold">
                            <p:stCondLst>
                              <p:cond delay="2500"/>
                            </p:stCondLst>
                            <p:childTnLst>
                              <p:par>
                                <p:cTn id="31" presetID="22" presetClass="entr" presetSubtype="1"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500166" y="285728"/>
            <a:ext cx="6312194" cy="983032"/>
          </a:xfrm>
        </p:spPr>
        <p:txBody>
          <a:bodyPr>
            <a:prstTxWarp prst="textStop">
              <a:avLst>
                <a:gd name="adj" fmla="val 29556"/>
              </a:avLst>
            </a:prstTxWarp>
          </a:bodyPr>
          <a:lstStyle/>
          <a:p>
            <a:r>
              <a:rPr lang="it-IT" dirty="0" smtClean="0">
                <a:ln w="6350" cmpd="sng">
                  <a:solidFill>
                    <a:schemeClr val="tx1"/>
                  </a:solidFill>
                  <a:prstDash val="solid"/>
                </a:ln>
                <a:solidFill>
                  <a:srgbClr val="00B0F0"/>
                </a:solidFill>
                <a:effectLst>
                  <a:outerShdw blurRad="63500" dir="3600000" algn="tl" rotWithShape="0">
                    <a:srgbClr val="000000">
                      <a:alpha val="70000"/>
                    </a:srgbClr>
                  </a:outerShdw>
                </a:effectLst>
                <a:latin typeface="Bradley Hand ITC" pitchFamily="66" charset="0"/>
              </a:rPr>
              <a:t>L’Alpone</a:t>
            </a:r>
            <a:endParaRPr lang="it-IT" dirty="0">
              <a:ln w="6350" cmpd="sng">
                <a:solidFill>
                  <a:schemeClr val="tx1"/>
                </a:solidFill>
                <a:prstDash val="solid"/>
              </a:ln>
              <a:solidFill>
                <a:srgbClr val="00B0F0"/>
              </a:solidFill>
              <a:effectLst>
                <a:outerShdw blurRad="63500" dir="3600000" algn="tl" rotWithShape="0">
                  <a:srgbClr val="000000">
                    <a:alpha val="70000"/>
                  </a:srgbClr>
                </a:outerShdw>
              </a:effectLst>
              <a:latin typeface="Bradley Hand ITC" pitchFamily="66" charset="0"/>
            </a:endParaRPr>
          </a:p>
        </p:txBody>
      </p:sp>
      <p:sp>
        <p:nvSpPr>
          <p:cNvPr id="5" name="Rettangolo arrotondato 4"/>
          <p:cNvSpPr/>
          <p:nvPr/>
        </p:nvSpPr>
        <p:spPr>
          <a:xfrm>
            <a:off x="143508" y="5805264"/>
            <a:ext cx="8856984" cy="864096"/>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l’Alpone, situato a 980 metri di altitudine, è stato interamente ristrutturato nel </a:t>
            </a:r>
            <a:r>
              <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rispetto </a:t>
            </a:r>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delle sue caratteristiche strutturali originarie.</a:t>
            </a:r>
            <a:endPar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Indietro o precedente 5">
            <a:hlinkClick r:id="" action="ppaction://hlinkshowjump?jump=previousslide" highlightClick="1"/>
          </p:cNvPr>
          <p:cNvSpPr/>
          <p:nvPr/>
        </p:nvSpPr>
        <p:spPr>
          <a:xfrm>
            <a:off x="7632340" y="6370204"/>
            <a:ext cx="360040" cy="360040"/>
          </a:xfrm>
          <a:prstGeom prst="actionButtonBackPrevious">
            <a:avLst/>
          </a:prstGeom>
          <a:ln w="19050">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dirty="0"/>
          </a:p>
        </p:txBody>
      </p:sp>
      <p:sp>
        <p:nvSpPr>
          <p:cNvPr id="7" name="Avanti o successivo 6">
            <a:hlinkClick r:id="" action="ppaction://hlinkshowjump?jump=nextslide" highlightClick="1"/>
          </p:cNvPr>
          <p:cNvSpPr/>
          <p:nvPr/>
        </p:nvSpPr>
        <p:spPr>
          <a:xfrm>
            <a:off x="8640452" y="6370204"/>
            <a:ext cx="360040" cy="360040"/>
          </a:xfrm>
          <a:prstGeom prst="actionButtonForwardNext">
            <a:avLst/>
          </a:prstGeom>
          <a:ln w="19050">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dirty="0"/>
          </a:p>
        </p:txBody>
      </p:sp>
      <p:sp>
        <p:nvSpPr>
          <p:cNvPr id="8" name="Pagina iniziale 7">
            <a:hlinkClick r:id="rId3" action="ppaction://hlinksldjump" highlightClick="1"/>
          </p:cNvPr>
          <p:cNvSpPr/>
          <p:nvPr/>
        </p:nvSpPr>
        <p:spPr>
          <a:xfrm>
            <a:off x="8152228" y="6370204"/>
            <a:ext cx="344208" cy="360040"/>
          </a:xfrm>
          <a:prstGeom prst="actionButtonHome">
            <a:avLst/>
          </a:prstGeom>
          <a:ln w="19050">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dirty="0"/>
          </a:p>
        </p:txBody>
      </p:sp>
    </p:spTree>
    <p:extLst>
      <p:ext uri="{BB962C8B-B14F-4D97-AF65-F5344CB8AC3E}">
        <p14:creationId xmlns:p14="http://schemas.microsoft.com/office/powerpoint/2010/main" xmlns="" val="2351102861"/>
      </p:ext>
    </p:extLst>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57158" y="142852"/>
            <a:ext cx="7429552" cy="928694"/>
          </a:xfrm>
          <a:effectLst>
            <a:glow rad="228600">
              <a:schemeClr val="accent3">
                <a:satMod val="175000"/>
                <a:alpha val="40000"/>
              </a:schemeClr>
            </a:glow>
          </a:effectLst>
        </p:spPr>
        <p:txBody>
          <a:bodyPr>
            <a:prstTxWarp prst="textWave1">
              <a:avLst>
                <a:gd name="adj1" fmla="val 20000"/>
                <a:gd name="adj2" fmla="val 1361"/>
              </a:avLst>
            </a:prstTxWarp>
          </a:bodyPr>
          <a:lstStyle/>
          <a:p>
            <a:r>
              <a:rPr lang="it-IT" dirty="0" smtClean="0">
                <a:ln w="3175" cmpd="sng">
                  <a:solidFill>
                    <a:schemeClr val="tx1">
                      <a:lumMod val="95000"/>
                      <a:lumOff val="5000"/>
                    </a:schemeClr>
                  </a:solidFill>
                  <a:prstDash val="solid"/>
                </a:ln>
                <a:solidFill>
                  <a:srgbClr val="00B0F0"/>
                </a:solidFill>
                <a:effectLst>
                  <a:outerShdw blurRad="38100" dist="38100" dir="2700000" algn="tl">
                    <a:srgbClr val="000000">
                      <a:alpha val="43137"/>
                    </a:srgbClr>
                  </a:outerShdw>
                </a:effectLst>
                <a:latin typeface="Bradley Hand ITC" pitchFamily="66" charset="0"/>
              </a:rPr>
              <a:t>Sarona</a:t>
            </a:r>
            <a:endParaRPr lang="it-IT" dirty="0">
              <a:ln w="3175" cmpd="sng">
                <a:solidFill>
                  <a:schemeClr val="tx1">
                    <a:lumMod val="95000"/>
                    <a:lumOff val="5000"/>
                  </a:schemeClr>
                </a:solidFill>
                <a:prstDash val="solid"/>
              </a:ln>
              <a:solidFill>
                <a:srgbClr val="00B0F0"/>
              </a:solidFill>
              <a:effectLst>
                <a:outerShdw blurRad="38100" dist="38100" dir="2700000" algn="tl">
                  <a:srgbClr val="000000">
                    <a:alpha val="43137"/>
                  </a:srgbClr>
                </a:outerShdw>
              </a:effectLst>
              <a:latin typeface="Bradley Hand ITC" pitchFamily="66" charset="0"/>
            </a:endParaRPr>
          </a:p>
        </p:txBody>
      </p:sp>
      <p:sp>
        <p:nvSpPr>
          <p:cNvPr id="3" name="Indietro o precedente 2">
            <a:hlinkClick r:id="" action="ppaction://hlinkshowjump?jump=previousslide" highlightClick="1"/>
          </p:cNvPr>
          <p:cNvSpPr/>
          <p:nvPr/>
        </p:nvSpPr>
        <p:spPr>
          <a:xfrm>
            <a:off x="7236296" y="6093296"/>
            <a:ext cx="360040" cy="360040"/>
          </a:xfrm>
          <a:prstGeom prst="actionButtonBackPrevious">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sp>
        <p:nvSpPr>
          <p:cNvPr id="4" name="Avanti o successivo 3">
            <a:hlinkClick r:id="" action="ppaction://hlinkshowjump?jump=nextslide" highlightClick="1"/>
          </p:cNvPr>
          <p:cNvSpPr/>
          <p:nvPr/>
        </p:nvSpPr>
        <p:spPr>
          <a:xfrm>
            <a:off x="8244408" y="6093296"/>
            <a:ext cx="432048" cy="360040"/>
          </a:xfrm>
          <a:prstGeom prst="actionButtonForwardNext">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sp>
        <p:nvSpPr>
          <p:cNvPr id="5" name="Pagina iniziale 4">
            <a:hlinkClick r:id="rId3" action="ppaction://hlinksldjump" highlightClick="1"/>
          </p:cNvPr>
          <p:cNvSpPr/>
          <p:nvPr/>
        </p:nvSpPr>
        <p:spPr>
          <a:xfrm>
            <a:off x="7756184" y="6093296"/>
            <a:ext cx="344208" cy="360040"/>
          </a:xfrm>
          <a:prstGeom prst="actionButtonHome">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sp>
        <p:nvSpPr>
          <p:cNvPr id="7" name="Rettangolo 6"/>
          <p:cNvSpPr/>
          <p:nvPr/>
        </p:nvSpPr>
        <p:spPr>
          <a:xfrm>
            <a:off x="0" y="3284984"/>
            <a:ext cx="8820472" cy="2862322"/>
          </a:xfrm>
          <a:prstGeom prst="rect">
            <a:avLst/>
          </a:prstGeom>
        </p:spPr>
        <p:txBody>
          <a:bodyPr wrap="square">
            <a:spAutoFit/>
          </a:bodyPr>
          <a:lstStyle/>
          <a:p>
            <a:r>
              <a:rPr lang="it-IT" sz="2000" i="1" dirty="0" smtClean="0">
                <a:solidFill>
                  <a:schemeClr val="bg1"/>
                </a:solidFill>
                <a:effectLst>
                  <a:outerShdw blurRad="38100" dist="38100" dir="2700000" algn="tl">
                    <a:srgbClr val="000000">
                      <a:alpha val="43137"/>
                    </a:srgbClr>
                  </a:outerShdw>
                </a:effectLst>
                <a:latin typeface="Calisto MT" pitchFamily="18" charset="0"/>
              </a:rPr>
              <a:t>L’esistenza di Sarona risale al XVII sec.</a:t>
            </a:r>
          </a:p>
          <a:p>
            <a:r>
              <a:rPr lang="it-IT" sz="2000" i="1" dirty="0" smtClean="0">
                <a:solidFill>
                  <a:schemeClr val="bg1"/>
                </a:solidFill>
                <a:effectLst>
                  <a:outerShdw blurRad="38100" dist="38100" dir="2700000" algn="tl">
                    <a:srgbClr val="000000">
                      <a:alpha val="43137"/>
                    </a:srgbClr>
                  </a:outerShdw>
                </a:effectLst>
                <a:latin typeface="Calisto MT" pitchFamily="18" charset="0"/>
              </a:rPr>
              <a:t>Il tipo di organizzazione si basava su comunità e più precisamente si trattava di gruppi familiari, legati da rapporti con i “vicini” per l’uso di determinati territori. L’uso di questi fondi promiscui, chiamati “comuni”, era una forma di godimento del terreno molto praticata in tutta la Val Veddasca.</a:t>
            </a:r>
          </a:p>
          <a:p>
            <a:r>
              <a:rPr lang="it-IT" sz="2000" i="1" dirty="0" smtClean="0">
                <a:solidFill>
                  <a:schemeClr val="bg1"/>
                </a:solidFill>
                <a:effectLst>
                  <a:outerShdw blurRad="38100" dist="38100" dir="2700000" algn="tl">
                    <a:srgbClr val="000000">
                      <a:alpha val="43137"/>
                    </a:srgbClr>
                  </a:outerShdw>
                </a:effectLst>
                <a:latin typeface="Calisto MT" pitchFamily="18" charset="0"/>
              </a:rPr>
              <a:t>Gli alpigiani per le operazioni di mungitura e per la lavorazione del latte costruirono sul suolo comunale le stalle-fienili per non essere costretti a ricondurlo il paese.</a:t>
            </a:r>
          </a:p>
          <a:p>
            <a:r>
              <a:rPr lang="it-IT" sz="2000" i="1" dirty="0" smtClean="0">
                <a:solidFill>
                  <a:schemeClr val="bg1"/>
                </a:solidFill>
                <a:effectLst>
                  <a:outerShdw blurRad="38100" dist="38100" dir="2700000" algn="tl">
                    <a:srgbClr val="000000">
                      <a:alpha val="43137"/>
                    </a:srgbClr>
                  </a:outerShdw>
                </a:effectLst>
                <a:latin typeface="Calisto MT" pitchFamily="18" charset="0"/>
              </a:rPr>
              <a:t>Negli anni 70 il flusso migratorio dalle zone di montagna verso le città industrializzate determinò l’abbandono dell’alpeggio di Sarona. </a:t>
            </a:r>
            <a:endParaRPr lang="it-IT" sz="2000" dirty="0">
              <a:solidFill>
                <a:schemeClr val="bg1"/>
              </a:solidFill>
            </a:endParaRPr>
          </a:p>
        </p:txBody>
      </p:sp>
    </p:spTree>
    <p:extLst>
      <p:ext uri="{BB962C8B-B14F-4D97-AF65-F5344CB8AC3E}">
        <p14:creationId xmlns:p14="http://schemas.microsoft.com/office/powerpoint/2010/main" xmlns="" val="1795121176"/>
      </p:ext>
    </p:extLst>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5433736221_2b0b765a9d.jpg"/>
          <p:cNvPicPr>
            <a:picLocks noChangeAspect="1"/>
          </p:cNvPicPr>
          <p:nvPr/>
        </p:nvPicPr>
        <p:blipFill>
          <a:blip r:embed="rId2" cstate="print"/>
          <a:stretch>
            <a:fillRect/>
          </a:stretch>
        </p:blipFill>
        <p:spPr>
          <a:xfrm>
            <a:off x="0" y="0"/>
            <a:ext cx="9144000" cy="6858000"/>
          </a:xfrm>
          <a:prstGeom prst="rect">
            <a:avLst/>
          </a:prstGeom>
        </p:spPr>
      </p:pic>
      <p:sp>
        <p:nvSpPr>
          <p:cNvPr id="2" name="Titolo 1"/>
          <p:cNvSpPr>
            <a:spLocks noGrp="1"/>
          </p:cNvSpPr>
          <p:nvPr>
            <p:ph type="ctrTitle"/>
          </p:nvPr>
        </p:nvSpPr>
        <p:spPr>
          <a:xfrm>
            <a:off x="800128" y="116632"/>
            <a:ext cx="7772400" cy="1441451"/>
          </a:xfrm>
          <a:noFill/>
          <a:ln>
            <a:noFill/>
          </a:ln>
        </p:spPr>
        <p:style>
          <a:lnRef idx="1">
            <a:schemeClr val="accent2"/>
          </a:lnRef>
          <a:fillRef idx="2">
            <a:schemeClr val="accent2"/>
          </a:fillRef>
          <a:effectRef idx="1">
            <a:schemeClr val="accent2"/>
          </a:effectRef>
          <a:fontRef idx="minor">
            <a:schemeClr val="dk1"/>
          </a:fontRef>
        </p:style>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it-IT" b="1" spc="50" dirty="0" smtClean="0">
                <a:ln w="11430"/>
                <a:gradFill>
                  <a:gsLst>
                    <a:gs pos="25000">
                      <a:schemeClr val="accent2">
                        <a:satMod val="155000"/>
                      </a:schemeClr>
                    </a:gs>
                    <a:gs pos="100000">
                      <a:schemeClr val="accent2">
                        <a:shade val="45000"/>
                        <a:satMod val="165000"/>
                      </a:schemeClr>
                    </a:gs>
                  </a:gsLst>
                  <a:lin ang="5400000"/>
                </a:gradFill>
                <a:effectLst>
                  <a:outerShdw blurRad="60007" dist="310007" dir="7680000" sy="30000" kx="1300200" algn="ctr" rotWithShape="0">
                    <a:prstClr val="black">
                      <a:alpha val="32000"/>
                    </a:prstClr>
                  </a:outerShdw>
                </a:effectLst>
              </a:rPr>
              <a:t>ALPE MERIGETTO</a:t>
            </a:r>
            <a:endParaRPr lang="it-IT" b="1" spc="50" dirty="0">
              <a:ln w="11430"/>
              <a:gradFill>
                <a:gsLst>
                  <a:gs pos="25000">
                    <a:schemeClr val="accent2">
                      <a:satMod val="155000"/>
                    </a:schemeClr>
                  </a:gs>
                  <a:gs pos="100000">
                    <a:schemeClr val="accent2">
                      <a:shade val="45000"/>
                      <a:satMod val="165000"/>
                    </a:schemeClr>
                  </a:gs>
                </a:gsLst>
                <a:lin ang="5400000"/>
              </a:gradFill>
              <a:effectLst>
                <a:outerShdw blurRad="60007" dist="310007" dir="7680000" sy="30000" kx="1300200" algn="ctr" rotWithShape="0">
                  <a:prstClr val="black">
                    <a:alpha val="32000"/>
                  </a:prstClr>
                </a:outerShdw>
              </a:effectLst>
            </a:endParaRPr>
          </a:p>
        </p:txBody>
      </p:sp>
      <p:sp>
        <p:nvSpPr>
          <p:cNvPr id="7" name="Segnaposto contenuto 2"/>
          <p:cNvSpPr txBox="1">
            <a:spLocks/>
          </p:cNvSpPr>
          <p:nvPr/>
        </p:nvSpPr>
        <p:spPr>
          <a:xfrm>
            <a:off x="714348" y="4500570"/>
            <a:ext cx="7776864" cy="2013857"/>
          </a:xfrm>
          <a:prstGeom prst="rect">
            <a:avLst/>
          </a:prstGeom>
          <a:noFill/>
          <a:ln w="38100" cap="flat" cmpd="sng" algn="ctr">
            <a:noFill/>
            <a:prstDash val="solid"/>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spcBef>
                <a:spcPts val="0"/>
              </a:spcBef>
            </a:pPr>
            <a:r>
              <a:rPr lang="it-IT" sz="2000" dirty="0" smtClean="0">
                <a:solidFill>
                  <a:schemeClr val="bg1"/>
                </a:solidFill>
                <a:effectLst>
                  <a:outerShdw blurRad="38100" dist="38100" dir="2700000" algn="tl">
                    <a:srgbClr val="000000">
                      <a:alpha val="43137"/>
                    </a:srgbClr>
                  </a:outerShdw>
                </a:effectLst>
                <a:latin typeface="Maiandra GD" pitchFamily="34" charset="0"/>
              </a:rPr>
              <a:t> Sulle carte storiche dell'800 il "MERIGGIETTO“ era già strutturato come alpeggio inserito nel sistema agro-pastorale che gravitava attorno al nucleo principale di Monteviasco e costituiva l'asse portante dell'economia di quei tempi, legato alla pastorizia ed allo sfruttamento dei pascoli e dei boschi, unica ricchezza delle valli</a:t>
            </a:r>
            <a:r>
              <a:rPr lang="it-IT" sz="2000" dirty="0" smtClean="0">
                <a:solidFill>
                  <a:schemeClr val="bg1"/>
                </a:solidFill>
                <a:latin typeface="Maiandra GD" pitchFamily="34" charset="0"/>
              </a:rPr>
              <a:t>.</a:t>
            </a:r>
          </a:p>
        </p:txBody>
      </p:sp>
      <p:sp>
        <p:nvSpPr>
          <p:cNvPr id="3" name="Personalizzato 2">
            <a:hlinkClick r:id="" action="ppaction://hlinkshowjump?jump=nextslide" highlightClick="1"/>
          </p:cNvPr>
          <p:cNvSpPr/>
          <p:nvPr/>
        </p:nvSpPr>
        <p:spPr>
          <a:xfrm>
            <a:off x="611560" y="1916832"/>
            <a:ext cx="2304256" cy="360040"/>
          </a:xfrm>
          <a:prstGeom prst="actionButtonBlank">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i="1" dirty="0" smtClean="0">
                <a:effectLst>
                  <a:outerShdw blurRad="38100" dist="38100" dir="2700000" algn="tl">
                    <a:srgbClr val="000000">
                      <a:alpha val="43137"/>
                    </a:srgbClr>
                  </a:outerShdw>
                </a:effectLst>
                <a:latin typeface="Calisto MT" pitchFamily="18" charset="0"/>
              </a:rPr>
              <a:t>Frazione Merigetto</a:t>
            </a:r>
            <a:endParaRPr lang="it-IT" i="1" dirty="0">
              <a:effectLst>
                <a:outerShdw blurRad="38100" dist="38100" dir="2700000" algn="tl">
                  <a:srgbClr val="000000">
                    <a:alpha val="43137"/>
                  </a:srgbClr>
                </a:outerShdw>
              </a:effectLst>
              <a:latin typeface="Calisto MT" pitchFamily="18" charset="0"/>
            </a:endParaRPr>
          </a:p>
        </p:txBody>
      </p:sp>
      <p:sp>
        <p:nvSpPr>
          <p:cNvPr id="11" name="Personalizzato 10">
            <a:hlinkClick r:id="rId3" action="ppaction://hlinksldjump" highlightClick="1"/>
          </p:cNvPr>
          <p:cNvSpPr/>
          <p:nvPr/>
        </p:nvSpPr>
        <p:spPr>
          <a:xfrm>
            <a:off x="6156176" y="1916832"/>
            <a:ext cx="2304256" cy="360040"/>
          </a:xfrm>
          <a:prstGeom prst="actionButtonBlank">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i="1" dirty="0" smtClean="0">
                <a:effectLst>
                  <a:outerShdw blurRad="38100" dist="38100" dir="2700000" algn="tl">
                    <a:srgbClr val="000000">
                      <a:alpha val="43137"/>
                    </a:srgbClr>
                  </a:outerShdw>
                </a:effectLst>
                <a:latin typeface="Calisto MT" pitchFamily="18" charset="0"/>
              </a:rPr>
              <a:t>La capanna Merigetto</a:t>
            </a:r>
            <a:endParaRPr lang="it-IT" i="1" dirty="0">
              <a:effectLst>
                <a:outerShdw blurRad="38100" dist="38100" dir="2700000" algn="tl">
                  <a:srgbClr val="000000">
                    <a:alpha val="43137"/>
                  </a:srgbClr>
                </a:outerShdw>
              </a:effectLst>
              <a:latin typeface="Calisto MT" pitchFamily="18" charset="0"/>
            </a:endParaRPr>
          </a:p>
        </p:txBody>
      </p:sp>
      <p:sp>
        <p:nvSpPr>
          <p:cNvPr id="8" name="Avanti o successivo 7">
            <a:hlinkClick r:id="" action="ppaction://hlinkshowjump?jump=nextslide" highlightClick="1"/>
          </p:cNvPr>
          <p:cNvSpPr/>
          <p:nvPr/>
        </p:nvSpPr>
        <p:spPr>
          <a:xfrm>
            <a:off x="8604448" y="6381328"/>
            <a:ext cx="432048" cy="360040"/>
          </a:xfrm>
          <a:prstGeom prst="actionButtonForwardNex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9" name="Pagina iniziale 8">
            <a:hlinkClick r:id="rId4" action="ppaction://hlinksldjump" highlightClick="1"/>
          </p:cNvPr>
          <p:cNvSpPr/>
          <p:nvPr/>
        </p:nvSpPr>
        <p:spPr>
          <a:xfrm>
            <a:off x="8100392" y="6381328"/>
            <a:ext cx="360040" cy="360040"/>
          </a:xfrm>
          <a:prstGeom prst="actionButtonHom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4" name="Indietro o precedente 3">
            <a:hlinkClick r:id="" action="ppaction://hlinkshowjump?jump=previousslide" highlightClick="1"/>
          </p:cNvPr>
          <p:cNvSpPr/>
          <p:nvPr/>
        </p:nvSpPr>
        <p:spPr>
          <a:xfrm>
            <a:off x="7560332" y="6381328"/>
            <a:ext cx="360040" cy="343573"/>
          </a:xfrm>
          <a:prstGeom prst="actionButtonBackPreviou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Tree>
    <p:extLst>
      <p:ext uri="{BB962C8B-B14F-4D97-AF65-F5344CB8AC3E}">
        <p14:creationId xmlns:p14="http://schemas.microsoft.com/office/powerpoint/2010/main" xmlns="" val="786462225"/>
      </p:ext>
    </p:extLst>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0" presetClass="entr" presetSubtype="0" fill="hold"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800" decel="100000"/>
                                        <p:tgtEl>
                                          <p:spTgt spid="7">
                                            <p:txEl>
                                              <p:pRg st="0" end="0"/>
                                            </p:txEl>
                                          </p:spTgt>
                                        </p:tgtEl>
                                      </p:cBhvr>
                                    </p:animEffect>
                                    <p:anim calcmode="lin" valueType="num">
                                      <p:cBhvr>
                                        <p:cTn id="13" dur="800" decel="100000" fill="hold"/>
                                        <p:tgtEl>
                                          <p:spTgt spid="7">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7">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7">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7">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7">
                                            <p:txEl>
                                              <p:pRg st="0" end="0"/>
                                            </p:txEl>
                                          </p:spTgt>
                                        </p:tgtEl>
                                        <p:attrNameLst>
                                          <p:attrName>ppt_y</p:attrName>
                                        </p:attrNameLst>
                                      </p:cBhvr>
                                      <p:tavLst>
                                        <p:tav tm="0">
                                          <p:val>
                                            <p:strVal val="#ppt_y+0.1"/>
                                          </p:val>
                                        </p:tav>
                                        <p:tav tm="100000">
                                          <p:val>
                                            <p:strVal val="#ppt_y"/>
                                          </p:val>
                                        </p:tav>
                                      </p:tavLst>
                                    </p:anim>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396161l.jpg"/>
          <p:cNvPicPr>
            <a:picLocks noChangeAspect="1"/>
          </p:cNvPicPr>
          <p:nvPr/>
        </p:nvPicPr>
        <p:blipFill>
          <a:blip r:embed="rId2" cstate="print"/>
          <a:stretch>
            <a:fillRect/>
          </a:stretch>
        </p:blipFill>
        <p:spPr>
          <a:xfrm>
            <a:off x="0" y="0"/>
            <a:ext cx="4355976" cy="6858000"/>
          </a:xfrm>
          <a:prstGeom prst="rect">
            <a:avLst/>
          </a:prstGeom>
        </p:spPr>
      </p:pic>
      <p:pic>
        <p:nvPicPr>
          <p:cNvPr id="6" name="Segnaposto contenuto 5" descr="396177l.jpg"/>
          <p:cNvPicPr>
            <a:picLocks noGrp="1" noChangeAspect="1"/>
          </p:cNvPicPr>
          <p:nvPr>
            <p:ph sz="half" idx="2"/>
          </p:nvPr>
        </p:nvPicPr>
        <p:blipFill>
          <a:blip r:embed="rId3" cstate="print"/>
          <a:stretch>
            <a:fillRect/>
          </a:stretch>
        </p:blipFill>
        <p:spPr>
          <a:xfrm>
            <a:off x="4355976" y="-10382"/>
            <a:ext cx="4788024" cy="6868382"/>
          </a:xfrm>
        </p:spPr>
      </p:pic>
      <p:sp>
        <p:nvSpPr>
          <p:cNvPr id="2" name="Titolo 1"/>
          <p:cNvSpPr>
            <a:spLocks noGrp="1"/>
          </p:cNvSpPr>
          <p:nvPr>
            <p:ph type="title"/>
          </p:nvPr>
        </p:nvSpPr>
        <p:spPr/>
        <p:txBody>
          <a:bodyPr>
            <a:normAutofit/>
          </a:bodyPr>
          <a:lstStyle/>
          <a:p>
            <a:r>
              <a:rPr lang="it-IT"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stellar" pitchFamily="18" charset="0"/>
              </a:rPr>
              <a:t>Frazione merigetto</a:t>
            </a:r>
            <a:endPar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stellar" pitchFamily="18" charset="0"/>
            </a:endParaRPr>
          </a:p>
        </p:txBody>
      </p:sp>
      <p:sp>
        <p:nvSpPr>
          <p:cNvPr id="3" name="Segnaposto contenuto 2"/>
          <p:cNvSpPr>
            <a:spLocks noGrp="1"/>
          </p:cNvSpPr>
          <p:nvPr>
            <p:ph sz="half" idx="1"/>
          </p:nvPr>
        </p:nvSpPr>
        <p:spPr>
          <a:xfrm>
            <a:off x="346244" y="4005064"/>
            <a:ext cx="8258204" cy="2160239"/>
          </a:xfrm>
        </p:spPr>
        <p:txBody>
          <a:bodyPr>
            <a:normAutofit/>
          </a:bodyPr>
          <a:lstStyle/>
          <a:p>
            <a:pPr>
              <a:buNone/>
            </a:pPr>
            <a:r>
              <a:rPr lang="it-IT"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rPr>
              <a:t>Nel giugno del 1994 vengono portati a termine i lavori di ristrutturazione degli edifici ormai senza copertura e quasi interamente crollati. </a:t>
            </a:r>
          </a:p>
          <a:p>
            <a:pPr>
              <a:buNone/>
            </a:pPr>
            <a:r>
              <a:rPr lang="it-IT"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rPr>
              <a:t>Da allora la Capanna, inaugurata alla presenza di circa 200 persone è diventata centro di interesse per le</a:t>
            </a:r>
          </a:p>
          <a:p>
            <a:pPr>
              <a:buNone/>
            </a:pPr>
            <a:r>
              <a:rPr lang="it-IT"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rPr>
              <a:t>attività escursionistiche e sci alpinistiche della zona, per i turisti. </a:t>
            </a:r>
            <a:endParaRPr lang="it-IT"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itchFamily="34" charset="0"/>
            </a:endParaRPr>
          </a:p>
        </p:txBody>
      </p:sp>
      <p:sp>
        <p:nvSpPr>
          <p:cNvPr id="5" name="Avanti o successivo 4">
            <a:hlinkClick r:id="" action="ppaction://hlinkshowjump?jump=nextslide" highlightClick="1"/>
          </p:cNvPr>
          <p:cNvSpPr/>
          <p:nvPr/>
        </p:nvSpPr>
        <p:spPr>
          <a:xfrm>
            <a:off x="8604448" y="6381328"/>
            <a:ext cx="432048" cy="360040"/>
          </a:xfrm>
          <a:prstGeom prst="actionButtonForwardNex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9" name="Pagina iniziale 8">
            <a:hlinkClick r:id="rId4" action="ppaction://hlinksldjump" highlightClick="1"/>
          </p:cNvPr>
          <p:cNvSpPr/>
          <p:nvPr/>
        </p:nvSpPr>
        <p:spPr>
          <a:xfrm>
            <a:off x="8100392" y="6381328"/>
            <a:ext cx="360040" cy="360040"/>
          </a:xfrm>
          <a:prstGeom prst="actionButtonHom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Tree>
    <p:extLst>
      <p:ext uri="{BB962C8B-B14F-4D97-AF65-F5344CB8AC3E}">
        <p14:creationId xmlns:p14="http://schemas.microsoft.com/office/powerpoint/2010/main" xmlns="" val="810511508"/>
      </p:ext>
    </p:extLst>
  </p:cSld>
  <p:clrMapOvr>
    <a:masterClrMapping/>
  </p:clrMapOvr>
  <p:transition spd="slow" advClick="0" advTm="1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outHorizontal)">
                                      <p:cBhvr>
                                        <p:cTn id="11" dur="500"/>
                                        <p:tgtEl>
                                          <p:spTgt spid="3">
                                            <p:txEl>
                                              <p:pRg st="0" end="0"/>
                                            </p:txEl>
                                          </p:spTgt>
                                        </p:tgtEl>
                                      </p:cBhvr>
                                    </p:animEffect>
                                  </p:childTnLst>
                                </p:cTn>
                              </p:par>
                            </p:childTnLst>
                          </p:cTn>
                        </p:par>
                        <p:par>
                          <p:cTn id="12" fill="hold">
                            <p:stCondLst>
                              <p:cond delay="1000"/>
                            </p:stCondLst>
                            <p:childTnLst>
                              <p:par>
                                <p:cTn id="13" presetID="16" presetClass="entr" presetSubtype="42"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outHorizontal)">
                                      <p:cBhvr>
                                        <p:cTn id="15" dur="500"/>
                                        <p:tgtEl>
                                          <p:spTgt spid="3">
                                            <p:txEl>
                                              <p:pRg st="1" end="1"/>
                                            </p:txEl>
                                          </p:spTgt>
                                        </p:tgtEl>
                                      </p:cBhvr>
                                    </p:animEffect>
                                  </p:childTnLst>
                                </p:cTn>
                              </p:par>
                            </p:childTnLst>
                          </p:cTn>
                        </p:par>
                        <p:par>
                          <p:cTn id="16" fill="hold">
                            <p:stCondLst>
                              <p:cond delay="1500"/>
                            </p:stCondLst>
                            <p:childTnLst>
                              <p:par>
                                <p:cTn id="17" presetID="16" presetClass="entr" presetSubtype="42"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outHorizontal)">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LA CAPANNA MERIGETTO</a:t>
            </a:r>
            <a:endParaRPr lang="it-IT"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Segnaposto contenuto 2"/>
          <p:cNvSpPr>
            <a:spLocks noGrp="1"/>
          </p:cNvSpPr>
          <p:nvPr>
            <p:ph idx="1"/>
          </p:nvPr>
        </p:nvSpPr>
        <p:spPr>
          <a:xfrm>
            <a:off x="500034" y="1571612"/>
            <a:ext cx="8229600" cy="4061047"/>
          </a:xfrm>
        </p:spPr>
        <p:txBody>
          <a:bodyPr/>
          <a:lstStyle/>
          <a:p>
            <a:pPr marL="288000" indent="0" algn="just">
              <a:buNone/>
            </a:pPr>
            <a:r>
              <a:rPr lang="it-IT" sz="2000" dirty="0" smtClean="0">
                <a:latin typeface="Berlin Sans FB" pitchFamily="34" charset="0"/>
              </a:rPr>
              <a:t>La Capanna Merigetto è situata a 1498 metri di quota </a:t>
            </a:r>
            <a:r>
              <a:rPr lang="it-IT" sz="2000" dirty="0" smtClean="0">
                <a:solidFill>
                  <a:schemeClr val="bg1"/>
                </a:solidFill>
                <a:latin typeface="Berlin Sans FB" pitchFamily="34" charset="0"/>
              </a:rPr>
              <a:t>in prossimità </a:t>
            </a:r>
            <a:r>
              <a:rPr lang="it-IT" sz="2000" dirty="0" smtClean="0">
                <a:latin typeface="Berlin Sans FB" pitchFamily="34" charset="0"/>
              </a:rPr>
              <a:t>del</a:t>
            </a:r>
          </a:p>
          <a:p>
            <a:pPr marL="288000" indent="0" algn="just">
              <a:buNone/>
            </a:pPr>
            <a:r>
              <a:rPr lang="it-IT" sz="2000" dirty="0" smtClean="0">
                <a:latin typeface="Berlin Sans FB" pitchFamily="34" charset="0"/>
              </a:rPr>
              <a:t>confine con la Svizzera in una valletta sottostante la cima del monte Pola, con favorevole esposizione a Sud-Est verso il monte Lema ed il lago Maggiore, protetta a Nord dalla </a:t>
            </a:r>
            <a:r>
              <a:rPr lang="it-IT" sz="2000" dirty="0" smtClean="0">
                <a:solidFill>
                  <a:schemeClr val="bg1"/>
                </a:solidFill>
                <a:latin typeface="Berlin Sans FB" pitchFamily="34" charset="0"/>
              </a:rPr>
              <a:t>cresta</a:t>
            </a:r>
            <a:r>
              <a:rPr lang="it-IT" sz="2000" dirty="0" smtClean="0">
                <a:latin typeface="Berlin Sans FB" pitchFamily="34" charset="0"/>
              </a:rPr>
              <a:t> </a:t>
            </a:r>
            <a:r>
              <a:rPr lang="it-IT" sz="2000" dirty="0" smtClean="0">
                <a:solidFill>
                  <a:schemeClr val="bg1"/>
                </a:solidFill>
                <a:latin typeface="Berlin Sans FB" pitchFamily="34" charset="0"/>
              </a:rPr>
              <a:t>di confine </a:t>
            </a:r>
            <a:r>
              <a:rPr lang="it-IT" sz="2000" dirty="0" smtClean="0">
                <a:latin typeface="Berlin Sans FB" pitchFamily="34" charset="0"/>
              </a:rPr>
              <a:t>che qui si spinge fino a </a:t>
            </a:r>
            <a:r>
              <a:rPr lang="it-IT" sz="2000" dirty="0" smtClean="0">
                <a:solidFill>
                  <a:schemeClr val="bg1"/>
                </a:solidFill>
                <a:latin typeface="Berlin Sans FB" pitchFamily="34" charset="0"/>
              </a:rPr>
              <a:t>1700 metri </a:t>
            </a:r>
            <a:r>
              <a:rPr lang="it-IT" sz="2000" dirty="0" smtClean="0">
                <a:latin typeface="Berlin Sans FB" pitchFamily="34" charset="0"/>
              </a:rPr>
              <a:t>di quota</a:t>
            </a:r>
            <a:r>
              <a:rPr lang="it-IT" sz="2000" dirty="0" smtClean="0">
                <a:solidFill>
                  <a:schemeClr val="bg1"/>
                </a:solidFill>
                <a:latin typeface="Berlin Sans FB" pitchFamily="34" charset="0"/>
              </a:rPr>
              <a:t>. </a:t>
            </a:r>
          </a:p>
        </p:txBody>
      </p:sp>
      <p:sp>
        <p:nvSpPr>
          <p:cNvPr id="4" name="Indietro o precedente 3">
            <a:hlinkClick r:id="" action="ppaction://hlinkshowjump?jump=previousslide" highlightClick="1"/>
          </p:cNvPr>
          <p:cNvSpPr/>
          <p:nvPr/>
        </p:nvSpPr>
        <p:spPr>
          <a:xfrm>
            <a:off x="8156244" y="6353477"/>
            <a:ext cx="294492" cy="360040"/>
          </a:xfrm>
          <a:prstGeom prst="actionButtonBackPreviou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
        <p:nvSpPr>
          <p:cNvPr id="9" name="Pagina iniziale 8">
            <a:hlinkClick r:id="rId4" action="ppaction://hlinksldjump" highlightClick="1"/>
          </p:cNvPr>
          <p:cNvSpPr/>
          <p:nvPr/>
        </p:nvSpPr>
        <p:spPr>
          <a:xfrm>
            <a:off x="8588292" y="6353477"/>
            <a:ext cx="360040" cy="360040"/>
          </a:xfrm>
          <a:prstGeom prst="actionButtonHom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a:p>
        </p:txBody>
      </p:sp>
    </p:spTree>
    <p:extLst>
      <p:ext uri="{BB962C8B-B14F-4D97-AF65-F5344CB8AC3E}">
        <p14:creationId xmlns:p14="http://schemas.microsoft.com/office/powerpoint/2010/main" xmlns="" val="1196383125"/>
      </p:ext>
    </p:extLst>
  </p:cSld>
  <p:clrMapOvr>
    <a:masterClrMapping/>
  </p:clrMapOvr>
  <p:transition spd="slow" advClick="0" advTm="1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42"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outHorizontal)">
                                      <p:cBhvr>
                                        <p:cTn id="13" dur="500"/>
                                        <p:tgtEl>
                                          <p:spTgt spid="3">
                                            <p:txEl>
                                              <p:pRg st="0" end="0"/>
                                            </p:txEl>
                                          </p:spTgt>
                                        </p:tgtEl>
                                      </p:cBhvr>
                                    </p:animEffect>
                                  </p:childTnLst>
                                </p:cTn>
                              </p:par>
                            </p:childTnLst>
                          </p:cTn>
                        </p:par>
                        <p:par>
                          <p:cTn id="14" fill="hold">
                            <p:stCondLst>
                              <p:cond delay="1000"/>
                            </p:stCondLst>
                            <p:childTnLst>
                              <p:par>
                                <p:cTn id="15" presetID="16" presetClass="entr" presetSubtype="42"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outHorizont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pic>
        <p:nvPicPr>
          <p:cNvPr id="7" name="il_fi" descr="http://www.valbrembanaweb.it/valbrembanaweb/gallery/1_fauna/capriolo.jpg"/>
          <p:cNvPicPr/>
          <p:nvPr/>
        </p:nvPicPr>
        <p:blipFill>
          <a:blip r:embed="rId2" cstate="print"/>
          <a:srcRect/>
          <a:stretch>
            <a:fillRect/>
          </a:stretch>
        </p:blipFill>
        <p:spPr bwMode="auto">
          <a:xfrm rot="21415267">
            <a:off x="41027" y="57030"/>
            <a:ext cx="2166193" cy="1585914"/>
          </a:xfrm>
          <a:prstGeom prst="rect">
            <a:avLst/>
          </a:prstGeom>
          <a:noFill/>
          <a:ln w="9525">
            <a:noFill/>
            <a:miter lim="800000"/>
            <a:headEnd/>
            <a:tailEnd/>
          </a:ln>
        </p:spPr>
      </p:pic>
      <p:pic>
        <p:nvPicPr>
          <p:cNvPr id="4" name="rg_hi" descr="http://t2.gstatic.com/images?q=tbn:ANd9GcSMgPNM2MAAL4roKuFn3ja-hDLv0FNGf0JxFBXmtjmh-ASAug3WPQ">
            <a:hlinkClick r:id="rId3"/>
          </p:cNvPr>
          <p:cNvPicPr/>
          <p:nvPr/>
        </p:nvPicPr>
        <p:blipFill>
          <a:blip r:embed="rId4" cstate="print"/>
          <a:srcRect/>
          <a:stretch>
            <a:fillRect/>
          </a:stretch>
        </p:blipFill>
        <p:spPr bwMode="auto">
          <a:xfrm rot="425819">
            <a:off x="7220713" y="246191"/>
            <a:ext cx="1801762" cy="2078956"/>
          </a:xfrm>
          <a:prstGeom prst="rect">
            <a:avLst/>
          </a:prstGeom>
          <a:noFill/>
          <a:ln w="9525">
            <a:noFill/>
            <a:miter lim="800000"/>
            <a:headEnd/>
            <a:tailEnd/>
          </a:ln>
        </p:spPr>
      </p:pic>
      <p:pic>
        <p:nvPicPr>
          <p:cNvPr id="6" name="rg_hi" descr="http://t0.gstatic.com/images?q=tbn:ANd9GcTcQkAYv6A2AHcWtIrLKBWOFAvMk38Mcw0bHg0YawBmkOQ8jikP">
            <a:hlinkClick r:id="rId5"/>
          </p:cNvPr>
          <p:cNvPicPr/>
          <p:nvPr/>
        </p:nvPicPr>
        <p:blipFill>
          <a:blip r:embed="rId6" cstate="print"/>
          <a:srcRect/>
          <a:stretch>
            <a:fillRect/>
          </a:stretch>
        </p:blipFill>
        <p:spPr bwMode="auto">
          <a:xfrm rot="922922">
            <a:off x="3788422" y="4081925"/>
            <a:ext cx="2495850" cy="1969859"/>
          </a:xfrm>
          <a:prstGeom prst="rect">
            <a:avLst/>
          </a:prstGeom>
          <a:noFill/>
          <a:ln w="9525">
            <a:noFill/>
            <a:miter lim="800000"/>
            <a:headEnd/>
            <a:tailEnd/>
          </a:ln>
        </p:spPr>
      </p:pic>
      <p:sp>
        <p:nvSpPr>
          <p:cNvPr id="2" name="Titolo 1"/>
          <p:cNvSpPr>
            <a:spLocks noGrp="1"/>
          </p:cNvSpPr>
          <p:nvPr>
            <p:ph type="ctrTitle"/>
          </p:nvPr>
        </p:nvSpPr>
        <p:spPr>
          <a:xfrm>
            <a:off x="1142976" y="0"/>
            <a:ext cx="6858048" cy="1071570"/>
          </a:xfrm>
        </p:spPr>
        <p:txBody>
          <a:bodyPr/>
          <a:lstStyle/>
          <a:p>
            <a:r>
              <a:rPr lang="it-IT"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fauna della Val Veddasca</a:t>
            </a:r>
            <a:endParaRPr lang="it-IT"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Sottotitolo 2"/>
          <p:cNvSpPr>
            <a:spLocks noGrp="1"/>
          </p:cNvSpPr>
          <p:nvPr>
            <p:ph type="subTitle" idx="1"/>
          </p:nvPr>
        </p:nvSpPr>
        <p:spPr>
          <a:xfrm>
            <a:off x="1428728" y="1500174"/>
            <a:ext cx="6400800" cy="3357586"/>
          </a:xfrm>
        </p:spPr>
        <p:txBody>
          <a:bodyPr>
            <a:normAutofit fontScale="25000" lnSpcReduction="20000"/>
          </a:bodyPr>
          <a:lstStyle/>
          <a:p>
            <a:r>
              <a:rPr lang="it-IT" sz="8000" dirty="0">
                <a:solidFill>
                  <a:schemeClr val="tx1"/>
                </a:solidFill>
              </a:rPr>
              <a:t>La fauna selvatica </a:t>
            </a:r>
            <a:r>
              <a:rPr lang="it-IT" sz="8000" dirty="0" smtClean="0">
                <a:solidFill>
                  <a:schemeClr val="tx1"/>
                </a:solidFill>
              </a:rPr>
              <a:t>è un </a:t>
            </a:r>
            <a:r>
              <a:rPr lang="it-IT" sz="8000" dirty="0">
                <a:solidFill>
                  <a:schemeClr val="tx1"/>
                </a:solidFill>
              </a:rPr>
              <a:t>patrimonio importante per la nostra Regione che vogliamo tramandare alle generazioni </a:t>
            </a:r>
            <a:r>
              <a:rPr lang="it-IT" sz="8000" dirty="0" smtClean="0">
                <a:solidFill>
                  <a:schemeClr val="tx1"/>
                </a:solidFill>
              </a:rPr>
              <a:t>che verranno</a:t>
            </a:r>
            <a:r>
              <a:rPr lang="it-IT" sz="8000" dirty="0">
                <a:solidFill>
                  <a:schemeClr val="tx1"/>
                </a:solidFill>
              </a:rPr>
              <a:t>.</a:t>
            </a:r>
            <a:br>
              <a:rPr lang="it-IT" sz="8000" dirty="0">
                <a:solidFill>
                  <a:schemeClr val="tx1"/>
                </a:solidFill>
              </a:rPr>
            </a:br>
            <a:r>
              <a:rPr lang="it-IT" sz="8000" dirty="0">
                <a:solidFill>
                  <a:schemeClr val="tx1"/>
                </a:solidFill>
              </a:rPr>
              <a:t>La conoscenza della nostra fauna, degli agro-ecosistemi che la ospitano e delle attività umane che interagiscono con essa </a:t>
            </a:r>
            <a:r>
              <a:rPr lang="it-IT" sz="8000" dirty="0" smtClean="0">
                <a:solidFill>
                  <a:schemeClr val="tx1"/>
                </a:solidFill>
              </a:rPr>
              <a:t>è </a:t>
            </a:r>
            <a:r>
              <a:rPr lang="it-IT" sz="8000" dirty="0">
                <a:solidFill>
                  <a:schemeClr val="tx1"/>
                </a:solidFill>
              </a:rPr>
              <a:t>fondamentale per tutelare la biodiversità e </a:t>
            </a:r>
            <a:r>
              <a:rPr lang="it-IT" sz="8000" dirty="0" smtClean="0">
                <a:solidFill>
                  <a:schemeClr val="tx1"/>
                </a:solidFill>
              </a:rPr>
              <a:t>gestire quest’ultima adeguatamente</a:t>
            </a:r>
            <a:r>
              <a:rPr lang="it-IT" sz="8000" dirty="0">
                <a:solidFill>
                  <a:schemeClr val="tx1"/>
                </a:solidFill>
              </a:rPr>
              <a:t>.</a:t>
            </a:r>
            <a:br>
              <a:rPr lang="it-IT" sz="8000" dirty="0">
                <a:solidFill>
                  <a:schemeClr val="tx1"/>
                </a:solidFill>
              </a:rPr>
            </a:br>
            <a:r>
              <a:rPr lang="it-IT" sz="8000" dirty="0">
                <a:solidFill>
                  <a:schemeClr val="tx1"/>
                </a:solidFill>
              </a:rPr>
              <a:t>Alcune specie risiedono qui da millenni, altre sono state introdotte dall'uomo, anche in tempi recenti.</a:t>
            </a:r>
            <a:br>
              <a:rPr lang="it-IT" sz="8000" dirty="0">
                <a:solidFill>
                  <a:schemeClr val="tx1"/>
                </a:solidFill>
              </a:rPr>
            </a:br>
            <a:r>
              <a:rPr lang="it-IT" sz="8000" dirty="0">
                <a:solidFill>
                  <a:schemeClr val="tx1"/>
                </a:solidFill>
              </a:rPr>
              <a:t>Il cervo, il daino ed il </a:t>
            </a:r>
            <a:r>
              <a:rPr lang="it-IT" sz="8000" dirty="0">
                <a:solidFill>
                  <a:schemeClr val="bg1"/>
                </a:solidFill>
              </a:rPr>
              <a:t>capriolo, accompagnati </a:t>
            </a:r>
            <a:r>
              <a:rPr lang="it-IT" sz="8000" dirty="0">
                <a:solidFill>
                  <a:schemeClr val="tx1"/>
                </a:solidFill>
              </a:rPr>
              <a:t>dal camoscio, e dal cinghiale popolano i </a:t>
            </a:r>
            <a:r>
              <a:rPr lang="it-IT" sz="8000" dirty="0">
                <a:solidFill>
                  <a:schemeClr val="bg1"/>
                </a:solidFill>
              </a:rPr>
              <a:t>nostri boschi e le nostre</a:t>
            </a:r>
            <a:r>
              <a:rPr lang="it-IT" sz="8000" dirty="0">
                <a:solidFill>
                  <a:schemeClr val="tx1"/>
                </a:solidFill>
              </a:rPr>
              <a:t> montagne</a:t>
            </a:r>
            <a:r>
              <a:rPr lang="it-IT" sz="8000" dirty="0" smtClean="0">
                <a:solidFill>
                  <a:schemeClr val="tx1"/>
                </a:solidFill>
              </a:rPr>
              <a:t>.</a:t>
            </a:r>
            <a:endParaRPr lang="it-IT" dirty="0">
              <a:solidFill>
                <a:schemeClr val="tx1"/>
              </a:solidFill>
            </a:endParaRPr>
          </a:p>
        </p:txBody>
      </p:sp>
      <p:pic>
        <p:nvPicPr>
          <p:cNvPr id="6150" name="Picture 6" descr="http://agenda.filastrocche.it/wp-content/uploads/2011/07/camoscio.jpg"/>
          <p:cNvPicPr>
            <a:picLocks noChangeAspect="1" noChangeArrowheads="1"/>
          </p:cNvPicPr>
          <p:nvPr/>
        </p:nvPicPr>
        <p:blipFill>
          <a:blip r:embed="rId7" cstate="print"/>
          <a:srcRect/>
          <a:stretch>
            <a:fillRect/>
          </a:stretch>
        </p:blipFill>
        <p:spPr bwMode="auto">
          <a:xfrm rot="20514681" flipH="1">
            <a:off x="730027" y="4730787"/>
            <a:ext cx="2197599" cy="1831302"/>
          </a:xfrm>
          <a:prstGeom prst="rect">
            <a:avLst/>
          </a:prstGeom>
          <a:noFill/>
        </p:spPr>
      </p:pic>
      <p:sp>
        <p:nvSpPr>
          <p:cNvPr id="8" name="Personalizzato 7">
            <a:hlinkClick r:id="" action="ppaction://hlinkshowjump?jump=nextslide" highlightClick="1"/>
          </p:cNvPr>
          <p:cNvSpPr/>
          <p:nvPr/>
        </p:nvSpPr>
        <p:spPr>
          <a:xfrm>
            <a:off x="6588224" y="2060848"/>
            <a:ext cx="2071702" cy="285752"/>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dirty="0" smtClean="0"/>
              <a:t>Cinghiale</a:t>
            </a:r>
          </a:p>
        </p:txBody>
      </p:sp>
      <p:sp>
        <p:nvSpPr>
          <p:cNvPr id="9" name="Personalizzato 8">
            <a:hlinkClick r:id="rId8" action="ppaction://hlinksldjump" highlightClick="1"/>
          </p:cNvPr>
          <p:cNvSpPr/>
          <p:nvPr/>
        </p:nvSpPr>
        <p:spPr>
          <a:xfrm>
            <a:off x="4860032" y="5805264"/>
            <a:ext cx="1714512" cy="357190"/>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dirty="0" smtClean="0"/>
              <a:t>Cervo</a:t>
            </a:r>
            <a:endParaRPr lang="it-IT" dirty="0"/>
          </a:p>
        </p:txBody>
      </p:sp>
      <p:sp>
        <p:nvSpPr>
          <p:cNvPr id="10" name="Personalizzato 9">
            <a:hlinkClick r:id="rId9" action="ppaction://hlinksldjump" highlightClick="1"/>
          </p:cNvPr>
          <p:cNvSpPr/>
          <p:nvPr/>
        </p:nvSpPr>
        <p:spPr>
          <a:xfrm>
            <a:off x="2051720" y="980728"/>
            <a:ext cx="2071702" cy="285752"/>
          </a:xfrm>
          <a:prstGeom prst="actionButtonBlank">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dirty="0" smtClean="0"/>
              <a:t>Capriolo</a:t>
            </a:r>
            <a:endParaRPr lang="it-IT" dirty="0"/>
          </a:p>
        </p:txBody>
      </p:sp>
      <p:sp>
        <p:nvSpPr>
          <p:cNvPr id="11" name="Indietro o precedente 10">
            <a:hlinkClick r:id="" action="ppaction://hlinkshowjump?jump=previousslide" highlightClick="1"/>
          </p:cNvPr>
          <p:cNvSpPr/>
          <p:nvPr/>
        </p:nvSpPr>
        <p:spPr>
          <a:xfrm>
            <a:off x="7929586" y="6357958"/>
            <a:ext cx="285752" cy="285752"/>
          </a:xfrm>
          <a:prstGeom prst="actionButtonBackPrevious">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it-IT" dirty="0"/>
          </a:p>
        </p:txBody>
      </p:sp>
      <p:sp>
        <p:nvSpPr>
          <p:cNvPr id="12" name="Pagina iniziale 11">
            <a:hlinkClick r:id="rId10" action="ppaction://hlinksldjump" highlightClick="1"/>
          </p:cNvPr>
          <p:cNvSpPr/>
          <p:nvPr/>
        </p:nvSpPr>
        <p:spPr>
          <a:xfrm>
            <a:off x="8286776" y="6357958"/>
            <a:ext cx="285752" cy="285752"/>
          </a:xfrm>
          <a:prstGeom prst="actionButtonHom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it-IT" dirty="0"/>
          </a:p>
        </p:txBody>
      </p:sp>
      <p:sp>
        <p:nvSpPr>
          <p:cNvPr id="13" name="Avanti o successivo 12">
            <a:hlinkClick r:id="" action="ppaction://hlinkshowjump?jump=nextslide" highlightClick="1"/>
          </p:cNvPr>
          <p:cNvSpPr/>
          <p:nvPr/>
        </p:nvSpPr>
        <p:spPr>
          <a:xfrm>
            <a:off x="8643966" y="6357958"/>
            <a:ext cx="285720" cy="285752"/>
          </a:xfrm>
          <a:prstGeom prst="actionButtonForwardNex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it-IT" dirty="0"/>
          </a:p>
        </p:txBody>
      </p:sp>
    </p:spTree>
  </p:cSld>
  <p:clrMapOvr>
    <a:masterClrMapping/>
  </p:clrMapOvr>
  <p:transition spd="slow" advClick="0" advTm="1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par>
                                <p:cTn id="12" presetID="52"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Scale>
                                      <p:cBhvr>
                                        <p:cTn id="14"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7"/>
                                        </p:tgtEl>
                                        <p:attrNameLst>
                                          <p:attrName>ppt_x</p:attrName>
                                          <p:attrName>ppt_y</p:attrName>
                                        </p:attrNameLst>
                                      </p:cBhvr>
                                    </p:animMotion>
                                    <p:animEffect transition="in" filter="fade">
                                      <p:cBhvr>
                                        <p:cTn id="16" dur="1000"/>
                                        <p:tgtEl>
                                          <p:spTgt spid="7"/>
                                        </p:tgtEl>
                                      </p:cBhvr>
                                    </p:animEffect>
                                  </p:childTnLst>
                                </p:cTn>
                              </p:par>
                              <p:par>
                                <p:cTn id="17" presetID="52" presetClass="entr" presetSubtype="0" fill="hold" nodeType="withEffect">
                                  <p:stCondLst>
                                    <p:cond delay="0"/>
                                  </p:stCondLst>
                                  <p:childTnLst>
                                    <p:set>
                                      <p:cBhvr>
                                        <p:cTn id="18" dur="1" fill="hold">
                                          <p:stCondLst>
                                            <p:cond delay="0"/>
                                          </p:stCondLst>
                                        </p:cTn>
                                        <p:tgtEl>
                                          <p:spTgt spid="6150"/>
                                        </p:tgtEl>
                                        <p:attrNameLst>
                                          <p:attrName>style.visibility</p:attrName>
                                        </p:attrNameLst>
                                      </p:cBhvr>
                                      <p:to>
                                        <p:strVal val="visible"/>
                                      </p:to>
                                    </p:set>
                                    <p:animScale>
                                      <p:cBhvr>
                                        <p:cTn id="19" dur="1000" decel="50000" fill="hold">
                                          <p:stCondLst>
                                            <p:cond delay="0"/>
                                          </p:stCondLst>
                                        </p:cTn>
                                        <p:tgtEl>
                                          <p:spTgt spid="615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150"/>
                                        </p:tgtEl>
                                        <p:attrNameLst>
                                          <p:attrName>ppt_x</p:attrName>
                                          <p:attrName>ppt_y</p:attrName>
                                        </p:attrNameLst>
                                      </p:cBhvr>
                                    </p:animMotion>
                                    <p:animEffect transition="in" filter="fade">
                                      <p:cBhvr>
                                        <p:cTn id="21" dur="1000"/>
                                        <p:tgtEl>
                                          <p:spTgt spid="6150"/>
                                        </p:tgtEl>
                                      </p:cBhvr>
                                    </p:animEffect>
                                  </p:childTnLst>
                                </p:cTn>
                              </p:par>
                              <p:par>
                                <p:cTn id="22" presetID="5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Scale>
                                      <p:cBhvr>
                                        <p:cTn id="2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6"/>
                                        </p:tgtEl>
                                        <p:attrNameLst>
                                          <p:attrName>ppt_x</p:attrName>
                                          <p:attrName>ppt_y</p:attrName>
                                        </p:attrNameLst>
                                      </p:cBhvr>
                                    </p:animMotion>
                                    <p:animEffect transition="in" filter="fade">
                                      <p:cBhvr>
                                        <p:cTn id="26" dur="1000"/>
                                        <p:tgtEl>
                                          <p:spTgt spid="6"/>
                                        </p:tgtEl>
                                      </p:cBhvr>
                                    </p:animEffect>
                                  </p:childTnLst>
                                </p:cTn>
                              </p:par>
                              <p:par>
                                <p:cTn id="27" presetID="5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Scale>
                                      <p:cBhvr>
                                        <p:cTn id="29"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4"/>
                                        </p:tgtEl>
                                        <p:attrNameLst>
                                          <p:attrName>ppt_x</p:attrName>
                                          <p:attrName>ppt_y</p:attrName>
                                        </p:attrNameLst>
                                      </p:cBhvr>
                                    </p:animMotion>
                                    <p:animEffect transition="in" filter="fade">
                                      <p:cBhvr>
                                        <p:cTn id="31" dur="1000"/>
                                        <p:tgtEl>
                                          <p:spTgt spid="4"/>
                                        </p:tgtEl>
                                      </p:cBhvr>
                                    </p:animEffect>
                                  </p:childTnLst>
                                </p:cTn>
                              </p:par>
                            </p:childTnLst>
                          </p:cTn>
                        </p:par>
                        <p:par>
                          <p:cTn id="32" fill="hold">
                            <p:stCondLst>
                              <p:cond delay="1500"/>
                            </p:stCondLst>
                            <p:childTnLst>
                              <p:par>
                                <p:cTn id="33" presetID="30"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800" decel="100000"/>
                                        <p:tgtEl>
                                          <p:spTgt spid="8"/>
                                        </p:tgtEl>
                                      </p:cBhvr>
                                    </p:animEffect>
                                    <p:anim calcmode="lin" valueType="num">
                                      <p:cBhvr>
                                        <p:cTn id="36" dur="800" decel="100000" fill="hold"/>
                                        <p:tgtEl>
                                          <p:spTgt spid="8"/>
                                        </p:tgtEl>
                                        <p:attrNameLst>
                                          <p:attrName>style.rotation</p:attrName>
                                        </p:attrNameLst>
                                      </p:cBhvr>
                                      <p:tavLst>
                                        <p:tav tm="0">
                                          <p:val>
                                            <p:fltVal val="-90"/>
                                          </p:val>
                                        </p:tav>
                                        <p:tav tm="100000">
                                          <p:val>
                                            <p:fltVal val="0"/>
                                          </p:val>
                                        </p:tav>
                                      </p:tavLst>
                                    </p:anim>
                                    <p:anim calcmode="lin" valueType="num">
                                      <p:cBhvr>
                                        <p:cTn id="37" dur="800" decel="100000" fill="hold"/>
                                        <p:tgtEl>
                                          <p:spTgt spid="8"/>
                                        </p:tgtEl>
                                        <p:attrNameLst>
                                          <p:attrName>ppt_x</p:attrName>
                                        </p:attrNameLst>
                                      </p:cBhvr>
                                      <p:tavLst>
                                        <p:tav tm="0">
                                          <p:val>
                                            <p:strVal val="#ppt_x+0.4"/>
                                          </p:val>
                                        </p:tav>
                                        <p:tav tm="100000">
                                          <p:val>
                                            <p:strVal val="#ppt_x-0.05"/>
                                          </p:val>
                                        </p:tav>
                                      </p:tavLst>
                                    </p:anim>
                                    <p:anim calcmode="lin" valueType="num">
                                      <p:cBhvr>
                                        <p:cTn id="38" dur="800" decel="100000" fill="hold"/>
                                        <p:tgtEl>
                                          <p:spTgt spid="8"/>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41" fill="hold">
                            <p:stCondLst>
                              <p:cond delay="2500"/>
                            </p:stCondLst>
                            <p:childTnLst>
                              <p:par>
                                <p:cTn id="42" presetID="30" presetClass="entr" presetSubtype="0"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800" decel="100000"/>
                                        <p:tgtEl>
                                          <p:spTgt spid="9"/>
                                        </p:tgtEl>
                                      </p:cBhvr>
                                    </p:animEffect>
                                    <p:anim calcmode="lin" valueType="num">
                                      <p:cBhvr>
                                        <p:cTn id="45" dur="800" decel="100000" fill="hold"/>
                                        <p:tgtEl>
                                          <p:spTgt spid="9"/>
                                        </p:tgtEl>
                                        <p:attrNameLst>
                                          <p:attrName>style.rotation</p:attrName>
                                        </p:attrNameLst>
                                      </p:cBhvr>
                                      <p:tavLst>
                                        <p:tav tm="0">
                                          <p:val>
                                            <p:fltVal val="-90"/>
                                          </p:val>
                                        </p:tav>
                                        <p:tav tm="100000">
                                          <p:val>
                                            <p:fltVal val="0"/>
                                          </p:val>
                                        </p:tav>
                                      </p:tavLst>
                                    </p:anim>
                                    <p:anim calcmode="lin" valueType="num">
                                      <p:cBhvr>
                                        <p:cTn id="46" dur="800" decel="100000" fill="hold"/>
                                        <p:tgtEl>
                                          <p:spTgt spid="9"/>
                                        </p:tgtEl>
                                        <p:attrNameLst>
                                          <p:attrName>ppt_x</p:attrName>
                                        </p:attrNameLst>
                                      </p:cBhvr>
                                      <p:tavLst>
                                        <p:tav tm="0">
                                          <p:val>
                                            <p:strVal val="#ppt_x+0.4"/>
                                          </p:val>
                                        </p:tav>
                                        <p:tav tm="100000">
                                          <p:val>
                                            <p:strVal val="#ppt_x-0.05"/>
                                          </p:val>
                                        </p:tav>
                                      </p:tavLst>
                                    </p:anim>
                                    <p:anim calcmode="lin" valueType="num">
                                      <p:cBhvr>
                                        <p:cTn id="47" dur="800" decel="100000" fill="hold"/>
                                        <p:tgtEl>
                                          <p:spTgt spid="9"/>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50" fill="hold">
                            <p:stCondLst>
                              <p:cond delay="3500"/>
                            </p:stCondLst>
                            <p:childTnLst>
                              <p:par>
                                <p:cTn id="51" presetID="30" presetClass="entr" presetSubtype="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800" decel="100000"/>
                                        <p:tgtEl>
                                          <p:spTgt spid="10"/>
                                        </p:tgtEl>
                                      </p:cBhvr>
                                    </p:animEffect>
                                    <p:anim calcmode="lin" valueType="num">
                                      <p:cBhvr>
                                        <p:cTn id="54" dur="800" decel="100000" fill="hold"/>
                                        <p:tgtEl>
                                          <p:spTgt spid="10"/>
                                        </p:tgtEl>
                                        <p:attrNameLst>
                                          <p:attrName>style.rotation</p:attrName>
                                        </p:attrNameLst>
                                      </p:cBhvr>
                                      <p:tavLst>
                                        <p:tav tm="0">
                                          <p:val>
                                            <p:fltVal val="-90"/>
                                          </p:val>
                                        </p:tav>
                                        <p:tav tm="100000">
                                          <p:val>
                                            <p:fltVal val="0"/>
                                          </p:val>
                                        </p:tav>
                                      </p:tavLst>
                                    </p:anim>
                                    <p:anim calcmode="lin" valueType="num">
                                      <p:cBhvr>
                                        <p:cTn id="55" dur="800" decel="100000" fill="hold"/>
                                        <p:tgtEl>
                                          <p:spTgt spid="10"/>
                                        </p:tgtEl>
                                        <p:attrNameLst>
                                          <p:attrName>ppt_x</p:attrName>
                                        </p:attrNameLst>
                                      </p:cBhvr>
                                      <p:tavLst>
                                        <p:tav tm="0">
                                          <p:val>
                                            <p:strVal val="#ppt_x+0.4"/>
                                          </p:val>
                                        </p:tav>
                                        <p:tav tm="100000">
                                          <p:val>
                                            <p:strVal val="#ppt_x-0.05"/>
                                          </p:val>
                                        </p:tav>
                                      </p:tavLst>
                                    </p:anim>
                                    <p:anim calcmode="lin" valueType="num">
                                      <p:cBhvr>
                                        <p:cTn id="56" dur="800" decel="100000" fill="hold"/>
                                        <p:tgtEl>
                                          <p:spTgt spid="10"/>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17999">
              <a:srgbClr val="99CCFF"/>
            </a:gs>
            <a:gs pos="36000">
              <a:srgbClr val="9966FF"/>
            </a:gs>
            <a:gs pos="61000">
              <a:srgbClr val="CC99FF"/>
            </a:gs>
            <a:gs pos="82001">
              <a:srgbClr val="99CCFF"/>
            </a:gs>
            <a:gs pos="100000">
              <a:srgbClr val="FFFF00"/>
            </a:gs>
          </a:gsLst>
          <a:lin ang="13800000" scaled="0"/>
        </a:gradFill>
        <a:effectLst/>
      </p:bgPr>
    </p:bg>
    <p:spTree>
      <p:nvGrpSpPr>
        <p:cNvPr id="1" name=""/>
        <p:cNvGrpSpPr/>
        <p:nvPr/>
      </p:nvGrpSpPr>
      <p:grpSpPr>
        <a:xfrm>
          <a:off x="0" y="0"/>
          <a:ext cx="0" cy="0"/>
          <a:chOff x="0" y="0"/>
          <a:chExt cx="0" cy="0"/>
        </a:xfrm>
      </p:grpSpPr>
      <p:pic>
        <p:nvPicPr>
          <p:cNvPr id="7174" name="Picture 6" descr="http://www.naturamediterraneo.com/Public/data6/blcamuno/CROCUS%20BIFLORUS%20IMG_1249.jpg_2008130224524_CROCUS%20BIFLORUS%20IMG_124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20916553">
            <a:off x="298667" y="4404140"/>
            <a:ext cx="2798321" cy="2199185"/>
          </a:xfrm>
          <a:prstGeom prst="rect">
            <a:avLst/>
          </a:prstGeom>
          <a:noFill/>
          <a:extLst>
            <a:ext uri="{909E8E84-426E-40DD-AFC4-6F175D3DCCD1}">
              <a14:hiddenFill xmlns:a14="http://schemas.microsoft.com/office/drawing/2010/main" xmlns="">
                <a:solidFill>
                  <a:srgbClr val="FFFFFF"/>
                </a:solidFill>
              </a14:hiddenFill>
            </a:ext>
          </a:extLst>
        </p:spPr>
      </p:pic>
      <p:pic>
        <p:nvPicPr>
          <p:cNvPr id="7170" name="Picture 2" descr="http://imago.meaculpa.it/d/453-1/tarassac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484663">
            <a:off x="4951679" y="1436582"/>
            <a:ext cx="2726797" cy="2011883"/>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http://www.edendeifiori.it/wp-content/uploads/bucaneve5.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21093314">
            <a:off x="254146" y="318145"/>
            <a:ext cx="1438093" cy="2152834"/>
          </a:xfrm>
          <a:prstGeom prst="rect">
            <a:avLst/>
          </a:prstGeom>
          <a:noFill/>
          <a:extLst>
            <a:ext uri="{909E8E84-426E-40DD-AFC4-6F175D3DCCD1}">
              <a14:hiddenFill xmlns:a14="http://schemas.microsoft.com/office/drawing/2010/main" xmlns="">
                <a:solidFill>
                  <a:srgbClr val="FFFFFF"/>
                </a:solidFill>
              </a14:hiddenFill>
            </a:ext>
          </a:extLst>
        </p:spPr>
      </p:pic>
      <p:pic>
        <p:nvPicPr>
          <p:cNvPr id="7178" name="Picture 10" descr="http://www.comunidellaprovinciadilucca.it/coregliaantelminelli/Album1/Large/tasso%20barbasso.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1751" y="2564905"/>
            <a:ext cx="2448272" cy="1836204"/>
          </a:xfrm>
          <a:prstGeom prst="rect">
            <a:avLst/>
          </a:prstGeom>
          <a:noFill/>
          <a:extLst>
            <a:ext uri="{909E8E84-426E-40DD-AFC4-6F175D3DCCD1}">
              <a14:hiddenFill xmlns:a14="http://schemas.microsoft.com/office/drawing/2010/main" xmlns="">
                <a:solidFill>
                  <a:srgbClr val="FFFFFF"/>
                </a:solidFill>
              </a14:hiddenFill>
            </a:ext>
          </a:extLst>
        </p:spPr>
      </p:pic>
      <p:pic>
        <p:nvPicPr>
          <p:cNvPr id="7184" name="Picture 16" descr="http://www.cuboimages.it/getImageBin.asp?filename=LGA13918.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884185">
            <a:off x="3214275" y="5099141"/>
            <a:ext cx="2262589" cy="1506885"/>
          </a:xfrm>
          <a:prstGeom prst="rect">
            <a:avLst/>
          </a:prstGeom>
          <a:noFill/>
          <a:extLst>
            <a:ext uri="{909E8E84-426E-40DD-AFC4-6F175D3DCCD1}">
              <a14:hiddenFill xmlns:a14="http://schemas.microsoft.com/office/drawing/2010/main" xmlns="">
                <a:solidFill>
                  <a:srgbClr val="FFFFFF"/>
                </a:solidFill>
              </a14:hiddenFill>
            </a:ext>
          </a:extLst>
        </p:spPr>
      </p:pic>
      <p:pic>
        <p:nvPicPr>
          <p:cNvPr id="7180" name="Picture 12" descr="http://4.bp.blogspot.com/_b2ukQtQnCl4/TFe97FtqbnI/AAAAAAAAAGU/hBxMuOG72Ro/s1600/aug+06+patti+001.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850192">
            <a:off x="6480924" y="422313"/>
            <a:ext cx="2497231" cy="1665341"/>
          </a:xfrm>
          <a:prstGeom prst="rect">
            <a:avLst/>
          </a:prstGeom>
          <a:noFill/>
          <a:extLst>
            <a:ext uri="{909E8E84-426E-40DD-AFC4-6F175D3DCCD1}">
              <a14:hiddenFill xmlns:a14="http://schemas.microsoft.com/office/drawing/2010/main" xmlns="">
                <a:solidFill>
                  <a:srgbClr val="FFFFFF"/>
                </a:solidFill>
              </a14:hiddenFill>
            </a:ext>
          </a:extLst>
        </p:spPr>
      </p:pic>
      <p:pic>
        <p:nvPicPr>
          <p:cNvPr id="7188" name="Picture 20" descr="http://crepuz47.altervista.org/fiori-web/comelico/Carlina,%20Carciofo%20di%20montagna%2018%2011%202004%20n1%20bis.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601161" y="1997490"/>
            <a:ext cx="2378873" cy="1785071"/>
          </a:xfrm>
          <a:prstGeom prst="rect">
            <a:avLst/>
          </a:prstGeom>
          <a:noFill/>
          <a:extLst>
            <a:ext uri="{909E8E84-426E-40DD-AFC4-6F175D3DCCD1}">
              <a14:hiddenFill xmlns:a14="http://schemas.microsoft.com/office/drawing/2010/main" xmlns="">
                <a:solidFill>
                  <a:srgbClr val="FFFFFF"/>
                </a:solidFill>
              </a14:hiddenFill>
            </a:ext>
          </a:extLst>
        </p:spPr>
      </p:pic>
      <p:pic>
        <p:nvPicPr>
          <p:cNvPr id="7182" name="Picture 14" descr="http://www.photoritten.it/flowers/album/slides/Genziana%20di%20Koch.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rot="21203074">
            <a:off x="2679780" y="3769901"/>
            <a:ext cx="2514907" cy="1510223"/>
          </a:xfrm>
          <a:prstGeom prst="rect">
            <a:avLst/>
          </a:prstGeom>
          <a:noFill/>
          <a:extLst>
            <a:ext uri="{909E8E84-426E-40DD-AFC4-6F175D3DCCD1}">
              <a14:hiddenFill xmlns:a14="http://schemas.microsoft.com/office/drawing/2010/main" xmlns="">
                <a:solidFill>
                  <a:srgbClr val="FFFFFF"/>
                </a:solidFill>
              </a14:hiddenFill>
            </a:ext>
          </a:extLst>
        </p:spPr>
      </p:pic>
      <p:pic>
        <p:nvPicPr>
          <p:cNvPr id="7176" name="Picture 8" descr="http://www.segnalidivita.com/fotografie_fiori/fotografia/viola.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rot="232181">
            <a:off x="5332753" y="3815573"/>
            <a:ext cx="1898613" cy="1825833"/>
          </a:xfrm>
          <a:prstGeom prst="rect">
            <a:avLst/>
          </a:prstGeom>
          <a:noFill/>
          <a:extLst>
            <a:ext uri="{909E8E84-426E-40DD-AFC4-6F175D3DCCD1}">
              <a14:hiddenFill xmlns:a14="http://schemas.microsoft.com/office/drawing/2010/main" xmlns="">
                <a:solidFill>
                  <a:srgbClr val="FFFFFF"/>
                </a:solidFill>
              </a14:hiddenFill>
            </a:ext>
          </a:extLst>
        </p:spPr>
      </p:pic>
      <p:pic>
        <p:nvPicPr>
          <p:cNvPr id="7190" name="Picture 22" descr="http://lh6.ggpht.com/-3uV0QNTHnXg/Siw21a1MrNI/AAAAAAAAHWE/pWosXe6YHzA/Croco%252520o%252520Zafferano%252520selvatico.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rot="1028771">
            <a:off x="7014814" y="3540759"/>
            <a:ext cx="1956376" cy="146728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ottotitolo 2"/>
          <p:cNvSpPr>
            <a:spLocks noGrp="1"/>
          </p:cNvSpPr>
          <p:nvPr>
            <p:ph type="subTitle" idx="1"/>
          </p:nvPr>
        </p:nvSpPr>
        <p:spPr>
          <a:xfrm>
            <a:off x="4588536" y="5852583"/>
            <a:ext cx="4506934" cy="798006"/>
          </a:xfrm>
          <a:ln>
            <a:noFill/>
          </a:ln>
          <a:effectLst>
            <a:outerShdw blurRad="50800" dist="38100" dir="2700000" algn="tl" rotWithShape="0">
              <a:prstClr val="black">
                <a:alpha val="40000"/>
              </a:prstClr>
            </a:outerShdw>
          </a:effectLst>
        </p:spPr>
        <p:txBody>
          <a:bodyPr>
            <a:noAutofit/>
          </a:bodyPr>
          <a:lstStyle/>
          <a:p>
            <a:r>
              <a:rPr lang="it-IT" sz="4400" dirty="0" smtClean="0">
                <a:ln>
                  <a:solidFill>
                    <a:srgbClr val="66FF66"/>
                  </a:solidFill>
                </a:ln>
                <a:solidFill>
                  <a:srgbClr val="FFFF00"/>
                </a:solidFill>
                <a:latin typeface="Curlz MT" pitchFamily="82" charset="0"/>
              </a:rPr>
              <a:t>… Monteviasco</a:t>
            </a:r>
            <a:endParaRPr lang="it-IT" sz="4400" dirty="0">
              <a:ln>
                <a:solidFill>
                  <a:srgbClr val="66FF66"/>
                </a:solidFill>
              </a:ln>
              <a:solidFill>
                <a:srgbClr val="FFFF00"/>
              </a:solidFill>
              <a:latin typeface="Curlz MT" pitchFamily="82" charset="0"/>
            </a:endParaRPr>
          </a:p>
        </p:txBody>
      </p:sp>
      <p:sp>
        <p:nvSpPr>
          <p:cNvPr id="2" name="Titolo 1"/>
          <p:cNvSpPr>
            <a:spLocks noGrp="1"/>
          </p:cNvSpPr>
          <p:nvPr>
            <p:ph type="ctrTitle"/>
          </p:nvPr>
        </p:nvSpPr>
        <p:spPr>
          <a:xfrm>
            <a:off x="83300" y="0"/>
            <a:ext cx="6484361" cy="2016225"/>
          </a:xfrm>
          <a:ln>
            <a:noFill/>
          </a:ln>
          <a:effectLst>
            <a:outerShdw blurRad="50800" dist="38100" dir="2700000" algn="tl" rotWithShape="0">
              <a:prstClr val="black">
                <a:alpha val="40000"/>
              </a:prstClr>
            </a:outerShdw>
          </a:effectLst>
        </p:spPr>
        <p:txBody>
          <a:bodyPr>
            <a:normAutofit/>
          </a:bodyPr>
          <a:lstStyle/>
          <a:p>
            <a:r>
              <a:rPr lang="it-IT" dirty="0" smtClean="0">
                <a:ln>
                  <a:solidFill>
                    <a:srgbClr val="66FF66"/>
                  </a:solidFill>
                </a:ln>
                <a:solidFill>
                  <a:srgbClr val="FFFF00"/>
                </a:solidFill>
                <a:latin typeface="Curlz MT" pitchFamily="82" charset="0"/>
              </a:rPr>
              <a:t>La flora dell’alto Luinese …</a:t>
            </a:r>
            <a:endParaRPr lang="it-IT" dirty="0">
              <a:ln>
                <a:solidFill>
                  <a:srgbClr val="66FF66"/>
                </a:solidFill>
              </a:ln>
              <a:solidFill>
                <a:srgbClr val="FFFF00"/>
              </a:solidFill>
              <a:latin typeface="Curlz MT" pitchFamily="82" charset="0"/>
            </a:endParaRPr>
          </a:p>
        </p:txBody>
      </p:sp>
      <p:sp>
        <p:nvSpPr>
          <p:cNvPr id="4" name="Personalizzato 3">
            <a:hlinkClick r:id="" action="ppaction://hlinkshowjump?jump=nextslide" highlightClick="1"/>
          </p:cNvPr>
          <p:cNvSpPr/>
          <p:nvPr/>
        </p:nvSpPr>
        <p:spPr>
          <a:xfrm>
            <a:off x="303759" y="2251278"/>
            <a:ext cx="2304256" cy="309667"/>
          </a:xfrm>
          <a:prstGeom prst="actionButtonBlank">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2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Tarassaco e ortica</a:t>
            </a:r>
            <a:endParaRPr lang="it-IT" sz="2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Personalizzato 4">
            <a:hlinkClick r:id="rId12" action="ppaction://hlinksldjump" highlightClick="1"/>
          </p:cNvPr>
          <p:cNvSpPr/>
          <p:nvPr/>
        </p:nvSpPr>
        <p:spPr>
          <a:xfrm>
            <a:off x="216199" y="4244177"/>
            <a:ext cx="3681833" cy="313863"/>
          </a:xfrm>
          <a:prstGeom prst="actionButtonBlank">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2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Barbasso e Orchidea latifoglie</a:t>
            </a:r>
            <a:endParaRPr lang="it-IT" sz="2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21" name="Personalizzato 20">
            <a:hlinkClick r:id="rId13" action="ppaction://hlinksldjump" highlightClick="1"/>
          </p:cNvPr>
          <p:cNvSpPr/>
          <p:nvPr/>
        </p:nvSpPr>
        <p:spPr>
          <a:xfrm>
            <a:off x="303759" y="6381328"/>
            <a:ext cx="2755078" cy="309667"/>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Arnica e mirtillo  rosso</a:t>
            </a:r>
            <a:endParaRPr lang="it-IT" sz="2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par>
                                <p:cTn id="15" presetID="16" presetClass="entr" presetSubtype="37" fill="hold" nodeType="with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barn(outVertical)">
                                      <p:cBhvr>
                                        <p:cTn id="17" dur="500"/>
                                        <p:tgtEl>
                                          <p:spTgt spid="7172"/>
                                        </p:tgtEl>
                                      </p:cBhvr>
                                    </p:animEffect>
                                  </p:childTnLst>
                                </p:cTn>
                              </p:par>
                              <p:par>
                                <p:cTn id="18" presetID="16" presetClass="entr" presetSubtype="37" fill="hold" nodeType="with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barn(outVertical)">
                                      <p:cBhvr>
                                        <p:cTn id="20" dur="500"/>
                                        <p:tgtEl>
                                          <p:spTgt spid="7170"/>
                                        </p:tgtEl>
                                      </p:cBhvr>
                                    </p:animEffect>
                                  </p:childTnLst>
                                </p:cTn>
                              </p:par>
                              <p:par>
                                <p:cTn id="21" presetID="16" presetClass="entr" presetSubtype="37" fill="hold" nodeType="withEffect">
                                  <p:stCondLst>
                                    <p:cond delay="0"/>
                                  </p:stCondLst>
                                  <p:childTnLst>
                                    <p:set>
                                      <p:cBhvr>
                                        <p:cTn id="22" dur="1" fill="hold">
                                          <p:stCondLst>
                                            <p:cond delay="0"/>
                                          </p:stCondLst>
                                        </p:cTn>
                                        <p:tgtEl>
                                          <p:spTgt spid="7182"/>
                                        </p:tgtEl>
                                        <p:attrNameLst>
                                          <p:attrName>style.visibility</p:attrName>
                                        </p:attrNameLst>
                                      </p:cBhvr>
                                      <p:to>
                                        <p:strVal val="visible"/>
                                      </p:to>
                                    </p:set>
                                    <p:animEffect transition="in" filter="barn(outVertical)">
                                      <p:cBhvr>
                                        <p:cTn id="23" dur="500"/>
                                        <p:tgtEl>
                                          <p:spTgt spid="7182"/>
                                        </p:tgtEl>
                                      </p:cBhvr>
                                    </p:animEffect>
                                  </p:childTnLst>
                                </p:cTn>
                              </p:par>
                              <p:par>
                                <p:cTn id="24" presetID="16" presetClass="entr" presetSubtype="37" fill="hold" nodeType="withEffect">
                                  <p:stCondLst>
                                    <p:cond delay="0"/>
                                  </p:stCondLst>
                                  <p:childTnLst>
                                    <p:set>
                                      <p:cBhvr>
                                        <p:cTn id="25" dur="1" fill="hold">
                                          <p:stCondLst>
                                            <p:cond delay="0"/>
                                          </p:stCondLst>
                                        </p:cTn>
                                        <p:tgtEl>
                                          <p:spTgt spid="7174"/>
                                        </p:tgtEl>
                                        <p:attrNameLst>
                                          <p:attrName>style.visibility</p:attrName>
                                        </p:attrNameLst>
                                      </p:cBhvr>
                                      <p:to>
                                        <p:strVal val="visible"/>
                                      </p:to>
                                    </p:set>
                                    <p:animEffect transition="in" filter="barn(outVertical)">
                                      <p:cBhvr>
                                        <p:cTn id="26" dur="500"/>
                                        <p:tgtEl>
                                          <p:spTgt spid="7174"/>
                                        </p:tgtEl>
                                      </p:cBhvr>
                                    </p:animEffect>
                                  </p:childTnLst>
                                </p:cTn>
                              </p:par>
                              <p:par>
                                <p:cTn id="27" presetID="16" presetClass="entr" presetSubtype="37" fill="hold" nodeType="withEffect">
                                  <p:stCondLst>
                                    <p:cond delay="0"/>
                                  </p:stCondLst>
                                  <p:childTnLst>
                                    <p:set>
                                      <p:cBhvr>
                                        <p:cTn id="28" dur="1" fill="hold">
                                          <p:stCondLst>
                                            <p:cond delay="0"/>
                                          </p:stCondLst>
                                        </p:cTn>
                                        <p:tgtEl>
                                          <p:spTgt spid="7176"/>
                                        </p:tgtEl>
                                        <p:attrNameLst>
                                          <p:attrName>style.visibility</p:attrName>
                                        </p:attrNameLst>
                                      </p:cBhvr>
                                      <p:to>
                                        <p:strVal val="visible"/>
                                      </p:to>
                                    </p:set>
                                    <p:animEffect transition="in" filter="barn(outVertical)">
                                      <p:cBhvr>
                                        <p:cTn id="29" dur="500"/>
                                        <p:tgtEl>
                                          <p:spTgt spid="7176"/>
                                        </p:tgtEl>
                                      </p:cBhvr>
                                    </p:animEffect>
                                  </p:childTnLst>
                                </p:cTn>
                              </p:par>
                              <p:par>
                                <p:cTn id="30" presetID="16" presetClass="entr" presetSubtype="37" fill="hold" nodeType="withEffect">
                                  <p:stCondLst>
                                    <p:cond delay="0"/>
                                  </p:stCondLst>
                                  <p:childTnLst>
                                    <p:set>
                                      <p:cBhvr>
                                        <p:cTn id="31" dur="1" fill="hold">
                                          <p:stCondLst>
                                            <p:cond delay="0"/>
                                          </p:stCondLst>
                                        </p:cTn>
                                        <p:tgtEl>
                                          <p:spTgt spid="7178"/>
                                        </p:tgtEl>
                                        <p:attrNameLst>
                                          <p:attrName>style.visibility</p:attrName>
                                        </p:attrNameLst>
                                      </p:cBhvr>
                                      <p:to>
                                        <p:strVal val="visible"/>
                                      </p:to>
                                    </p:set>
                                    <p:animEffect transition="in" filter="barn(outVertical)">
                                      <p:cBhvr>
                                        <p:cTn id="32" dur="500"/>
                                        <p:tgtEl>
                                          <p:spTgt spid="7178"/>
                                        </p:tgtEl>
                                      </p:cBhvr>
                                    </p:animEffect>
                                  </p:childTnLst>
                                </p:cTn>
                              </p:par>
                              <p:par>
                                <p:cTn id="33" presetID="16" presetClass="entr" presetSubtype="37" fill="hold" nodeType="withEffect">
                                  <p:stCondLst>
                                    <p:cond delay="0"/>
                                  </p:stCondLst>
                                  <p:childTnLst>
                                    <p:set>
                                      <p:cBhvr>
                                        <p:cTn id="34" dur="1" fill="hold">
                                          <p:stCondLst>
                                            <p:cond delay="0"/>
                                          </p:stCondLst>
                                        </p:cTn>
                                        <p:tgtEl>
                                          <p:spTgt spid="7188"/>
                                        </p:tgtEl>
                                        <p:attrNameLst>
                                          <p:attrName>style.visibility</p:attrName>
                                        </p:attrNameLst>
                                      </p:cBhvr>
                                      <p:to>
                                        <p:strVal val="visible"/>
                                      </p:to>
                                    </p:set>
                                    <p:animEffect transition="in" filter="barn(outVertical)">
                                      <p:cBhvr>
                                        <p:cTn id="35" dur="500"/>
                                        <p:tgtEl>
                                          <p:spTgt spid="7188"/>
                                        </p:tgtEl>
                                      </p:cBhvr>
                                    </p:animEffect>
                                  </p:childTnLst>
                                </p:cTn>
                              </p:par>
                              <p:par>
                                <p:cTn id="36" presetID="16" presetClass="entr" presetSubtype="37" fill="hold" nodeType="withEffect">
                                  <p:stCondLst>
                                    <p:cond delay="0"/>
                                  </p:stCondLst>
                                  <p:childTnLst>
                                    <p:set>
                                      <p:cBhvr>
                                        <p:cTn id="37" dur="1" fill="hold">
                                          <p:stCondLst>
                                            <p:cond delay="0"/>
                                          </p:stCondLst>
                                        </p:cTn>
                                        <p:tgtEl>
                                          <p:spTgt spid="7184"/>
                                        </p:tgtEl>
                                        <p:attrNameLst>
                                          <p:attrName>style.visibility</p:attrName>
                                        </p:attrNameLst>
                                      </p:cBhvr>
                                      <p:to>
                                        <p:strVal val="visible"/>
                                      </p:to>
                                    </p:set>
                                    <p:animEffect transition="in" filter="barn(outVertical)">
                                      <p:cBhvr>
                                        <p:cTn id="38" dur="500"/>
                                        <p:tgtEl>
                                          <p:spTgt spid="7184"/>
                                        </p:tgtEl>
                                      </p:cBhvr>
                                    </p:animEffect>
                                  </p:childTnLst>
                                </p:cTn>
                              </p:par>
                              <p:par>
                                <p:cTn id="39" presetID="16" presetClass="entr" presetSubtype="37" fill="hold" nodeType="withEffect">
                                  <p:stCondLst>
                                    <p:cond delay="0"/>
                                  </p:stCondLst>
                                  <p:childTnLst>
                                    <p:set>
                                      <p:cBhvr>
                                        <p:cTn id="40" dur="1" fill="hold">
                                          <p:stCondLst>
                                            <p:cond delay="0"/>
                                          </p:stCondLst>
                                        </p:cTn>
                                        <p:tgtEl>
                                          <p:spTgt spid="7190"/>
                                        </p:tgtEl>
                                        <p:attrNameLst>
                                          <p:attrName>style.visibility</p:attrName>
                                        </p:attrNameLst>
                                      </p:cBhvr>
                                      <p:to>
                                        <p:strVal val="visible"/>
                                      </p:to>
                                    </p:set>
                                    <p:animEffect transition="in" filter="barn(outVertical)">
                                      <p:cBhvr>
                                        <p:cTn id="41" dur="500"/>
                                        <p:tgtEl>
                                          <p:spTgt spid="7190"/>
                                        </p:tgtEl>
                                      </p:cBhvr>
                                    </p:animEffect>
                                  </p:childTnLst>
                                </p:cTn>
                              </p:par>
                              <p:par>
                                <p:cTn id="42" presetID="16" presetClass="entr" presetSubtype="37" fill="hold" nodeType="withEffect">
                                  <p:stCondLst>
                                    <p:cond delay="0"/>
                                  </p:stCondLst>
                                  <p:childTnLst>
                                    <p:set>
                                      <p:cBhvr>
                                        <p:cTn id="43" dur="1" fill="hold">
                                          <p:stCondLst>
                                            <p:cond delay="0"/>
                                          </p:stCondLst>
                                        </p:cTn>
                                        <p:tgtEl>
                                          <p:spTgt spid="7180"/>
                                        </p:tgtEl>
                                        <p:attrNameLst>
                                          <p:attrName>style.visibility</p:attrName>
                                        </p:attrNameLst>
                                      </p:cBhvr>
                                      <p:to>
                                        <p:strVal val="visible"/>
                                      </p:to>
                                    </p:set>
                                    <p:animEffect transition="in" filter="barn(outVertical)">
                                      <p:cBhvr>
                                        <p:cTn id="44" dur="500"/>
                                        <p:tgtEl>
                                          <p:spTgt spid="7180"/>
                                        </p:tgtEl>
                                      </p:cBhvr>
                                    </p:animEffect>
                                  </p:childTnLst>
                                </p:cTn>
                              </p:par>
                            </p:childTnLst>
                          </p:cTn>
                        </p:par>
                        <p:par>
                          <p:cTn id="45" fill="hold">
                            <p:stCondLst>
                              <p:cond delay="500"/>
                            </p:stCondLst>
                            <p:childTnLst>
                              <p:par>
                                <p:cTn id="46" presetID="2" presetClass="entr" presetSubtype="8" fill="hold" grpId="0" nodeType="after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0-#ppt_w/2"/>
                                          </p:val>
                                        </p:tav>
                                        <p:tav tm="100000">
                                          <p:val>
                                            <p:strVal val="#ppt_x"/>
                                          </p:val>
                                        </p:tav>
                                      </p:tavLst>
                                    </p:anim>
                                    <p:anim calcmode="lin" valueType="num">
                                      <p:cBhvr additive="base">
                                        <p:cTn id="49" dur="500" fill="hold"/>
                                        <p:tgtEl>
                                          <p:spTgt spid="4"/>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 presetClass="entr" presetSubtype="8" fill="hold" grpId="0" nodeType="after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0-#ppt_w/2"/>
                                          </p:val>
                                        </p:tav>
                                        <p:tav tm="100000">
                                          <p:val>
                                            <p:strVal val="#ppt_x"/>
                                          </p:val>
                                        </p:tav>
                                      </p:tavLst>
                                    </p:anim>
                                    <p:anim calcmode="lin" valueType="num">
                                      <p:cBhvr additive="base">
                                        <p:cTn id="54" dur="500" fill="hold"/>
                                        <p:tgtEl>
                                          <p:spTgt spid="5"/>
                                        </p:tgtEl>
                                        <p:attrNameLst>
                                          <p:attrName>ppt_y</p:attrName>
                                        </p:attrNameLst>
                                      </p:cBhvr>
                                      <p:tavLst>
                                        <p:tav tm="0">
                                          <p:val>
                                            <p:strVal val="#ppt_y"/>
                                          </p:val>
                                        </p:tav>
                                        <p:tav tm="100000">
                                          <p:val>
                                            <p:strVal val="#ppt_y"/>
                                          </p:val>
                                        </p:tav>
                                      </p:tavLst>
                                    </p:anim>
                                  </p:childTnLst>
                                </p:cTn>
                              </p:par>
                            </p:childTnLst>
                          </p:cTn>
                        </p:par>
                        <p:par>
                          <p:cTn id="55" fill="hold">
                            <p:stCondLst>
                              <p:cond delay="1500"/>
                            </p:stCondLst>
                            <p:childTnLst>
                              <p:par>
                                <p:cTn id="56" presetID="2" presetClass="entr" presetSubtype="8"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0-#ppt_w/2"/>
                                          </p:val>
                                        </p:tav>
                                        <p:tav tm="100000">
                                          <p:val>
                                            <p:strVal val="#ppt_x"/>
                                          </p:val>
                                        </p:tav>
                                      </p:tavLst>
                                    </p:anim>
                                    <p:anim calcmode="lin" valueType="num">
                                      <p:cBhvr additive="base">
                                        <p:cTn id="59"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4" grpId="0" animBg="1"/>
      <p:bldP spid="5"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0" name="Sottotitolo 9"/>
          <p:cNvSpPr>
            <a:spLocks noGrp="1"/>
          </p:cNvSpPr>
          <p:nvPr>
            <p:ph type="subTitle" idx="1"/>
          </p:nvPr>
        </p:nvSpPr>
        <p:spPr>
          <a:xfrm>
            <a:off x="2857488" y="1500174"/>
            <a:ext cx="3214710" cy="471494"/>
          </a:xfrm>
        </p:spPr>
        <p:txBody>
          <a:bodyPr rtlCol="0">
            <a:noAutofit/>
          </a:bodyPr>
          <a:lstStyle/>
          <a:p>
            <a:pPr fontAlgn="auto">
              <a:spcAft>
                <a:spcPts val="0"/>
              </a:spcAft>
              <a:buFont typeface="Arial" pitchFamily="34" charset="0"/>
              <a:buNone/>
              <a:defRPr/>
            </a:pPr>
            <a:r>
              <a:rPr lang="it-IT"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rPr>
              <a:t>I borghi inerpicati</a:t>
            </a:r>
            <a:endParaRPr lang="it-IT"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endParaRPr>
          </a:p>
        </p:txBody>
      </p:sp>
      <p:sp>
        <p:nvSpPr>
          <p:cNvPr id="4" name="Rettangolo 3"/>
          <p:cNvSpPr/>
          <p:nvPr/>
        </p:nvSpPr>
        <p:spPr>
          <a:xfrm>
            <a:off x="2641116" y="285728"/>
            <a:ext cx="3933256" cy="923330"/>
          </a:xfrm>
          <a:prstGeom prst="rect">
            <a:avLst/>
          </a:prstGeom>
          <a:noFill/>
        </p:spPr>
        <p:txBody>
          <a:bodyPr wrap="none">
            <a:spAutoFit/>
          </a:bodyPr>
          <a:lstStyle/>
          <a:p>
            <a:pPr algn="ctr" fontAlgn="auto">
              <a:spcBef>
                <a:spcPts val="0"/>
              </a:spcBef>
              <a:spcAft>
                <a:spcPts val="0"/>
              </a:spcAft>
              <a:defRPr/>
            </a:pPr>
            <a:r>
              <a:rPr lang="it-IT"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glow rad="63500">
                    <a:schemeClr val="accent5">
                      <a:satMod val="175000"/>
                      <a:alpha val="40000"/>
                    </a:schemeClr>
                  </a:glow>
                  <a:outerShdw blurRad="41275" dist="12700" dir="12000000" algn="tl" rotWithShape="0">
                    <a:srgbClr val="000000">
                      <a:alpha val="40000"/>
                    </a:srgbClr>
                  </a:outerShdw>
                  <a:reflection blurRad="6350" stA="55000" endA="300" endPos="45500" dir="5400000" sy="-100000" algn="bl" rotWithShape="0"/>
                </a:effectLst>
                <a:latin typeface="+mn-lt"/>
                <a:cs typeface="+mn-cs"/>
              </a:rPr>
              <a:t>Val Veddasca</a:t>
            </a:r>
          </a:p>
        </p:txBody>
      </p:sp>
      <p:sp>
        <p:nvSpPr>
          <p:cNvPr id="5" name="Personalizzato 4">
            <a:hlinkClick r:id="" action="ppaction://hlinkshowjump?jump=nextslide" highlightClick="1"/>
          </p:cNvPr>
          <p:cNvSpPr/>
          <p:nvPr/>
        </p:nvSpPr>
        <p:spPr>
          <a:xfrm>
            <a:off x="6339692" y="4222228"/>
            <a:ext cx="2429719" cy="288032"/>
          </a:xfrm>
          <a:prstGeom prst="actionButtonBlank">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it-IT" sz="2000" dirty="0">
                <a:ln>
                  <a:solidFill>
                    <a:schemeClr val="tx1"/>
                  </a:solidFill>
                </a:ln>
              </a:rPr>
              <a:t>I muretti a secco</a:t>
            </a:r>
          </a:p>
        </p:txBody>
      </p:sp>
      <p:sp>
        <p:nvSpPr>
          <p:cNvPr id="6" name="Personalizzato 5">
            <a:hlinkClick r:id="rId4" action="ppaction://hlinksldjump" highlightClick="1"/>
          </p:cNvPr>
          <p:cNvSpPr/>
          <p:nvPr/>
        </p:nvSpPr>
        <p:spPr>
          <a:xfrm>
            <a:off x="6340521" y="4798292"/>
            <a:ext cx="2428892" cy="288032"/>
          </a:xfrm>
          <a:prstGeom prst="actionButtonBlank">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it-IT" sz="2000" dirty="0">
                <a:ln>
                  <a:solidFill>
                    <a:schemeClr val="tx1"/>
                  </a:solidFill>
                </a:ln>
              </a:rPr>
              <a:t>Percorsi di montagna</a:t>
            </a:r>
          </a:p>
        </p:txBody>
      </p:sp>
      <p:sp>
        <p:nvSpPr>
          <p:cNvPr id="7" name="Personalizzato 6">
            <a:hlinkClick r:id="rId5" action="ppaction://hlinksldjump" highlightClick="1"/>
          </p:cNvPr>
          <p:cNvSpPr/>
          <p:nvPr/>
        </p:nvSpPr>
        <p:spPr>
          <a:xfrm>
            <a:off x="6340521" y="5302348"/>
            <a:ext cx="2428891" cy="288032"/>
          </a:xfrm>
          <a:prstGeom prst="actionButtonBlank">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it-IT" sz="2000" dirty="0">
                <a:ln>
                  <a:solidFill>
                    <a:schemeClr val="tx1"/>
                  </a:solidFill>
                </a:ln>
              </a:rPr>
              <a:t>Le case</a:t>
            </a:r>
          </a:p>
        </p:txBody>
      </p:sp>
      <p:sp>
        <p:nvSpPr>
          <p:cNvPr id="8" name="Personalizzato 7">
            <a:hlinkClick r:id="rId6" action="ppaction://hlinksldjump" highlightClick="1"/>
          </p:cNvPr>
          <p:cNvSpPr/>
          <p:nvPr/>
        </p:nvSpPr>
        <p:spPr>
          <a:xfrm>
            <a:off x="6340522" y="5878412"/>
            <a:ext cx="2428891" cy="285752"/>
          </a:xfrm>
          <a:prstGeom prst="actionButtonBlank">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it-IT" sz="2000" dirty="0">
                <a:ln>
                  <a:solidFill>
                    <a:schemeClr val="tx1"/>
                  </a:solidFill>
                </a:ln>
              </a:rPr>
              <a:t>La mulattiera</a:t>
            </a:r>
          </a:p>
        </p:txBody>
      </p:sp>
      <p:sp>
        <p:nvSpPr>
          <p:cNvPr id="9" name="Pagina iniziale 8">
            <a:hlinkClick r:id="" action="ppaction://hlinkshowjump?jump=previousslide" highlightClick="1"/>
          </p:cNvPr>
          <p:cNvSpPr/>
          <p:nvPr/>
        </p:nvSpPr>
        <p:spPr>
          <a:xfrm>
            <a:off x="7554967" y="6453336"/>
            <a:ext cx="287338" cy="288925"/>
          </a:xfrm>
          <a:prstGeom prst="actionButtonHom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Tree>
    <p:custDataLst>
      <p:tags r:id="rId1"/>
    </p:custDataLst>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4" grpId="0"/>
      <p:bldP spid="5" grpId="0" animBg="1"/>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10200000" scaled="0"/>
        </a:gradFill>
        <a:effectLst/>
      </p:bgPr>
    </p:bg>
    <p:spTree>
      <p:nvGrpSpPr>
        <p:cNvPr id="1" name=""/>
        <p:cNvGrpSpPr/>
        <p:nvPr/>
      </p:nvGrpSpPr>
      <p:grpSpPr>
        <a:xfrm>
          <a:off x="0" y="0"/>
          <a:ext cx="0" cy="0"/>
          <a:chOff x="0" y="0"/>
          <a:chExt cx="0" cy="0"/>
        </a:xfrm>
      </p:grpSpPr>
      <p:pic>
        <p:nvPicPr>
          <p:cNvPr id="2050" name="Picture 2" descr="N:\Presentazioni POWER POINT\2b tur foto curiglia oumayma\DSCN093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98871" y="2924944"/>
            <a:ext cx="5245129" cy="3933056"/>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N:\Presentazioni POWER POINT\2b tur foto curiglia oumayma\DSCN093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4957039" cy="37170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ottotitolo 2"/>
          <p:cNvSpPr>
            <a:spLocks noGrp="1"/>
          </p:cNvSpPr>
          <p:nvPr>
            <p:ph type="subTitle" idx="1"/>
          </p:nvPr>
        </p:nvSpPr>
        <p:spPr>
          <a:xfrm>
            <a:off x="22518" y="4509120"/>
            <a:ext cx="3685386" cy="1800200"/>
          </a:xfrm>
        </p:spPr>
        <p:txBody>
          <a:bodyPr>
            <a:noAutofit/>
          </a:bodyPr>
          <a:lstStyle/>
          <a:p>
            <a:r>
              <a:rPr lang="it-IT" sz="4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gency FB" pitchFamily="34" charset="0"/>
              </a:rPr>
              <a:t>Curiglia e Monteviasco</a:t>
            </a:r>
            <a:endParaRPr lang="it-IT" sz="4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gency FB" pitchFamily="34" charset="0"/>
            </a:endParaRPr>
          </a:p>
        </p:txBody>
      </p:sp>
      <p:sp>
        <p:nvSpPr>
          <p:cNvPr id="2" name="Titolo 1"/>
          <p:cNvSpPr>
            <a:spLocks noGrp="1"/>
          </p:cNvSpPr>
          <p:nvPr>
            <p:ph type="ctrTitle"/>
          </p:nvPr>
        </p:nvSpPr>
        <p:spPr>
          <a:xfrm>
            <a:off x="4957038" y="714356"/>
            <a:ext cx="4007450" cy="2066572"/>
          </a:xfrm>
        </p:spPr>
        <p:txBody>
          <a:bodyPr>
            <a:normAutofit/>
          </a:bodyPr>
          <a:lstStyle/>
          <a:p>
            <a:r>
              <a:rPr lang="it-IT"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Berlin Sans FB" pitchFamily="34" charset="0"/>
              </a:rPr>
              <a:t>PRODOTTI TIPICI</a:t>
            </a:r>
            <a:endParaRPr lang="it-IT"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Berlin Sans FB" pitchFamily="34" charset="0"/>
            </a:endParaRPr>
          </a:p>
        </p:txBody>
      </p:sp>
      <p:sp>
        <p:nvSpPr>
          <p:cNvPr id="5" name="Personalizzato 4">
            <a:hlinkClick r:id="" action="ppaction://hlinkshowjump?jump=nextslide" highlightClick="1"/>
          </p:cNvPr>
          <p:cNvSpPr/>
          <p:nvPr/>
        </p:nvSpPr>
        <p:spPr>
          <a:xfrm>
            <a:off x="4957039" y="2636912"/>
            <a:ext cx="2808312" cy="288032"/>
          </a:xfrm>
          <a:prstGeom prst="actionButtonBlank">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sz="2000" dirty="0" smtClean="0"/>
              <a:t>Il violino di capra</a:t>
            </a:r>
            <a:endParaRPr lang="it-IT" sz="2000" dirty="0"/>
          </a:p>
        </p:txBody>
      </p:sp>
      <p:sp>
        <p:nvSpPr>
          <p:cNvPr id="9" name="Personalizzato 8">
            <a:hlinkClick r:id="rId4" action="ppaction://hlinksldjump" highlightClick="1"/>
          </p:cNvPr>
          <p:cNvSpPr/>
          <p:nvPr/>
        </p:nvSpPr>
        <p:spPr>
          <a:xfrm>
            <a:off x="22498" y="3732262"/>
            <a:ext cx="2952328" cy="288032"/>
          </a:xfrm>
          <a:prstGeom prst="actionButtonBlank">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sz="2000" dirty="0" smtClean="0"/>
              <a:t>La formaggella del Luinese</a:t>
            </a:r>
            <a:endParaRPr lang="it-IT" sz="2000" dirty="0"/>
          </a:p>
        </p:txBody>
      </p:sp>
      <p:sp>
        <p:nvSpPr>
          <p:cNvPr id="10" name="Personalizzato 9">
            <a:hlinkClick r:id="rId5" action="ppaction://hlinksldjump" highlightClick="1"/>
          </p:cNvPr>
          <p:cNvSpPr/>
          <p:nvPr/>
        </p:nvSpPr>
        <p:spPr>
          <a:xfrm>
            <a:off x="44574" y="4211935"/>
            <a:ext cx="2930252" cy="288032"/>
          </a:xfrm>
          <a:prstGeom prst="actionButtonBlank">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sz="2000" dirty="0" smtClean="0"/>
              <a:t>I formaggi freschi</a:t>
            </a:r>
            <a:endParaRPr lang="it-IT" sz="2000" dirty="0"/>
          </a:p>
        </p:txBody>
      </p:sp>
    </p:spTree>
    <p:extLst>
      <p:ext uri="{BB962C8B-B14F-4D97-AF65-F5344CB8AC3E}">
        <p14:creationId xmlns:p14="http://schemas.microsoft.com/office/powerpoint/2010/main" xmlns="" val="263373817"/>
      </p:ext>
    </p:extLst>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1" presetClass="entr" presetSubtype="2" fill="hold" nodeType="with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wheel(2)">
                                      <p:cBhvr>
                                        <p:cTn id="16" dur="2000"/>
                                        <p:tgtEl>
                                          <p:spTgt spid="2051"/>
                                        </p:tgtEl>
                                      </p:cBhvr>
                                    </p:animEffect>
                                  </p:childTnLst>
                                </p:cTn>
                              </p:par>
                              <p:par>
                                <p:cTn id="17" presetID="21" presetClass="entr" presetSubtype="2"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heel(2)">
                                      <p:cBhvr>
                                        <p:cTn id="19" dur="2000"/>
                                        <p:tgtEl>
                                          <p:spTgt spid="2050"/>
                                        </p:tgtEl>
                                      </p:cBhvr>
                                    </p:animEffect>
                                  </p:childTnLst>
                                </p:cTn>
                              </p:par>
                            </p:childTnLst>
                          </p:cTn>
                        </p:par>
                        <p:par>
                          <p:cTn id="20" fill="hold">
                            <p:stCondLst>
                              <p:cond delay="2500"/>
                            </p:stCondLst>
                            <p:childTnLst>
                              <p:par>
                                <p:cTn id="21" presetID="31"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par>
                          <p:cTn id="27" fill="hold">
                            <p:stCondLst>
                              <p:cond delay="3500"/>
                            </p:stCondLst>
                            <p:childTnLst>
                              <p:par>
                                <p:cTn id="28" presetID="31"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fltVal val="0"/>
                                          </p:val>
                                        </p:tav>
                                        <p:tav tm="100000">
                                          <p:val>
                                            <p:strVal val="#ppt_w"/>
                                          </p:val>
                                        </p:tav>
                                      </p:tavLst>
                                    </p:anim>
                                    <p:anim calcmode="lin" valueType="num">
                                      <p:cBhvr>
                                        <p:cTn id="31" dur="1000" fill="hold"/>
                                        <p:tgtEl>
                                          <p:spTgt spid="9"/>
                                        </p:tgtEl>
                                        <p:attrNameLst>
                                          <p:attrName>ppt_h</p:attrName>
                                        </p:attrNameLst>
                                      </p:cBhvr>
                                      <p:tavLst>
                                        <p:tav tm="0">
                                          <p:val>
                                            <p:fltVal val="0"/>
                                          </p:val>
                                        </p:tav>
                                        <p:tav tm="100000">
                                          <p:val>
                                            <p:strVal val="#ppt_h"/>
                                          </p:val>
                                        </p:tav>
                                      </p:tavLst>
                                    </p:anim>
                                    <p:anim calcmode="lin" valueType="num">
                                      <p:cBhvr>
                                        <p:cTn id="32" dur="1000" fill="hold"/>
                                        <p:tgtEl>
                                          <p:spTgt spid="9"/>
                                        </p:tgtEl>
                                        <p:attrNameLst>
                                          <p:attrName>style.rotation</p:attrName>
                                        </p:attrNameLst>
                                      </p:cBhvr>
                                      <p:tavLst>
                                        <p:tav tm="0">
                                          <p:val>
                                            <p:fltVal val="90"/>
                                          </p:val>
                                        </p:tav>
                                        <p:tav tm="100000">
                                          <p:val>
                                            <p:fltVal val="0"/>
                                          </p:val>
                                        </p:tav>
                                      </p:tavLst>
                                    </p:anim>
                                    <p:animEffect transition="in" filter="fade">
                                      <p:cBhvr>
                                        <p:cTn id="33" dur="1000"/>
                                        <p:tgtEl>
                                          <p:spTgt spid="9"/>
                                        </p:tgtEl>
                                      </p:cBhvr>
                                    </p:animEffect>
                                  </p:childTnLst>
                                </p:cTn>
                              </p:par>
                            </p:childTnLst>
                          </p:cTn>
                        </p:par>
                        <p:par>
                          <p:cTn id="34" fill="hold">
                            <p:stCondLst>
                              <p:cond delay="4500"/>
                            </p:stCondLst>
                            <p:childTnLst>
                              <p:par>
                                <p:cTn id="35" presetID="31" presetClass="entr" presetSubtype="0"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1000" fill="hold"/>
                                        <p:tgtEl>
                                          <p:spTgt spid="5"/>
                                        </p:tgtEl>
                                        <p:attrNameLst>
                                          <p:attrName>ppt_w</p:attrName>
                                        </p:attrNameLst>
                                      </p:cBhvr>
                                      <p:tavLst>
                                        <p:tav tm="0">
                                          <p:val>
                                            <p:fltVal val="0"/>
                                          </p:val>
                                        </p:tav>
                                        <p:tav tm="100000">
                                          <p:val>
                                            <p:strVal val="#ppt_w"/>
                                          </p:val>
                                        </p:tav>
                                      </p:tavLst>
                                    </p:anim>
                                    <p:anim calcmode="lin" valueType="num">
                                      <p:cBhvr>
                                        <p:cTn id="38" dur="1000" fill="hold"/>
                                        <p:tgtEl>
                                          <p:spTgt spid="5"/>
                                        </p:tgtEl>
                                        <p:attrNameLst>
                                          <p:attrName>ppt_h</p:attrName>
                                        </p:attrNameLst>
                                      </p:cBhvr>
                                      <p:tavLst>
                                        <p:tav tm="0">
                                          <p:val>
                                            <p:fltVal val="0"/>
                                          </p:val>
                                        </p:tav>
                                        <p:tav tm="100000">
                                          <p:val>
                                            <p:strVal val="#ppt_h"/>
                                          </p:val>
                                        </p:tav>
                                      </p:tavLst>
                                    </p:anim>
                                    <p:anim calcmode="lin" valueType="num">
                                      <p:cBhvr>
                                        <p:cTn id="39" dur="1000" fill="hold"/>
                                        <p:tgtEl>
                                          <p:spTgt spid="5"/>
                                        </p:tgtEl>
                                        <p:attrNameLst>
                                          <p:attrName>style.rotation</p:attrName>
                                        </p:attrNameLst>
                                      </p:cBhvr>
                                      <p:tavLst>
                                        <p:tav tm="0">
                                          <p:val>
                                            <p:fltVal val="90"/>
                                          </p:val>
                                        </p:tav>
                                        <p:tav tm="100000">
                                          <p:val>
                                            <p:fltVal val="0"/>
                                          </p:val>
                                        </p:tav>
                                      </p:tavLst>
                                    </p:anim>
                                    <p:animEffect transition="in" filter="fade">
                                      <p:cBhvr>
                                        <p:cTn id="4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5"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162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285729"/>
            <a:ext cx="7848872" cy="839015"/>
          </a:xfrm>
        </p:spPr>
        <p:txBody>
          <a:bodyPr>
            <a:normAutofit fontScale="90000"/>
          </a:bodyPr>
          <a:lstStyle/>
          <a:p>
            <a:r>
              <a:rPr lang="it-IT"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itchFamily="34" charset="0"/>
              </a:rPr>
              <a:t>IL VIOLINO DI CAPRA</a:t>
            </a:r>
            <a:endParaRPr lang="it-IT"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itchFamily="34" charset="0"/>
            </a:endParaRPr>
          </a:p>
        </p:txBody>
      </p:sp>
      <p:sp>
        <p:nvSpPr>
          <p:cNvPr id="3" name="Sottotitolo 2"/>
          <p:cNvSpPr>
            <a:spLocks noGrp="1"/>
          </p:cNvSpPr>
          <p:nvPr>
            <p:ph type="subTitle" idx="1"/>
          </p:nvPr>
        </p:nvSpPr>
        <p:spPr>
          <a:xfrm>
            <a:off x="323528" y="1340768"/>
            <a:ext cx="5152086" cy="4786346"/>
          </a:xfrm>
        </p:spPr>
        <p:txBody>
          <a:bodyPr>
            <a:normAutofit fontScale="25000" lnSpcReduction="20000"/>
          </a:bodyPr>
          <a:lstStyle/>
          <a:p>
            <a:r>
              <a:rPr lang="it-IT" sz="8000" i="1" dirty="0" smtClean="0">
                <a:solidFill>
                  <a:schemeClr val="accent2">
                    <a:lumMod val="75000"/>
                  </a:schemeClr>
                </a:solidFill>
                <a:effectLst>
                  <a:outerShdw blurRad="38100" dist="38100" dir="2700000" algn="tl">
                    <a:srgbClr val="000000">
                      <a:alpha val="43137"/>
                    </a:srgbClr>
                  </a:outerShdw>
                </a:effectLst>
                <a:latin typeface="Aharoni" pitchFamily="2" charset="-79"/>
                <a:cs typeface="Aharoni" pitchFamily="2" charset="-79"/>
              </a:rPr>
              <a:t>Salume artigianale ricavato dalla spalla e dalla coscia della capra, il </a:t>
            </a:r>
            <a:r>
              <a:rPr lang="it-IT" sz="8000" b="1" i="1" dirty="0" smtClean="0">
                <a:solidFill>
                  <a:schemeClr val="accent2">
                    <a:lumMod val="75000"/>
                  </a:schemeClr>
                </a:solidFill>
                <a:effectLst>
                  <a:outerShdw blurRad="38100" dist="38100" dir="2700000" algn="tl">
                    <a:srgbClr val="000000">
                      <a:alpha val="43137"/>
                    </a:srgbClr>
                  </a:outerShdw>
                </a:effectLst>
                <a:latin typeface="Aharoni" pitchFamily="2" charset="-79"/>
                <a:cs typeface="Aharoni" pitchFamily="2" charset="-79"/>
              </a:rPr>
              <a:t>Violino di capra</a:t>
            </a:r>
            <a:r>
              <a:rPr lang="it-IT" sz="8000" i="1" dirty="0" smtClean="0">
                <a:solidFill>
                  <a:schemeClr val="accent2">
                    <a:lumMod val="75000"/>
                  </a:schemeClr>
                </a:solidFill>
                <a:effectLst>
                  <a:outerShdw blurRad="38100" dist="38100" dir="2700000" algn="tl">
                    <a:srgbClr val="000000">
                      <a:alpha val="43137"/>
                    </a:srgbClr>
                  </a:outerShdw>
                </a:effectLst>
                <a:latin typeface="Aharoni" pitchFamily="2" charset="-79"/>
                <a:cs typeface="Aharoni" pitchFamily="2" charset="-79"/>
              </a:rPr>
              <a:t> deve il suo nome alla forma, simile a quella dello strumento musicale.</a:t>
            </a:r>
            <a:br>
              <a:rPr lang="it-IT" sz="8000" i="1" dirty="0" smtClean="0">
                <a:solidFill>
                  <a:schemeClr val="accent2">
                    <a:lumMod val="75000"/>
                  </a:schemeClr>
                </a:solidFill>
                <a:effectLst>
                  <a:outerShdw blurRad="38100" dist="38100" dir="2700000" algn="tl">
                    <a:srgbClr val="000000">
                      <a:alpha val="43137"/>
                    </a:srgbClr>
                  </a:outerShdw>
                </a:effectLst>
                <a:latin typeface="Aharoni" pitchFamily="2" charset="-79"/>
                <a:cs typeface="Aharoni" pitchFamily="2" charset="-79"/>
              </a:rPr>
            </a:br>
            <a:r>
              <a:rPr lang="it-IT" sz="8000" i="1" dirty="0" smtClean="0">
                <a:solidFill>
                  <a:schemeClr val="accent2">
                    <a:lumMod val="75000"/>
                  </a:schemeClr>
                </a:solidFill>
                <a:effectLst>
                  <a:outerShdw blurRad="38100" dist="38100" dir="2700000" algn="tl">
                    <a:srgbClr val="000000">
                      <a:alpha val="43137"/>
                    </a:srgbClr>
                  </a:outerShdw>
                </a:effectLst>
                <a:latin typeface="Aharoni" pitchFamily="2" charset="-79"/>
                <a:cs typeface="Aharoni" pitchFamily="2" charset="-79"/>
              </a:rPr>
              <a:t>La tradizione vuole che per affettarlo lo si maneggi come un vero e proprio violino, appoggiandolo sulla spalla sinistra e utilizzando il coltello come un archetto.</a:t>
            </a:r>
          </a:p>
          <a:p>
            <a:r>
              <a:rPr lang="it-IT" sz="8000" b="1" i="1" dirty="0" smtClean="0">
                <a:solidFill>
                  <a:schemeClr val="accent2">
                    <a:lumMod val="75000"/>
                  </a:schemeClr>
                </a:solidFill>
                <a:effectLst>
                  <a:outerShdw blurRad="38100" dist="38100" dir="2700000" algn="tl">
                    <a:srgbClr val="000000">
                      <a:alpha val="43137"/>
                    </a:srgbClr>
                  </a:outerShdw>
                </a:effectLst>
                <a:latin typeface="Copperplate Gothic Bold" pitchFamily="34" charset="0"/>
                <a:cs typeface="Aharoni" pitchFamily="2" charset="-79"/>
              </a:rPr>
              <a:t>Caratteristiche:</a:t>
            </a:r>
            <a:r>
              <a:rPr lang="it-IT" sz="8000" i="1" dirty="0" smtClean="0">
                <a:solidFill>
                  <a:schemeClr val="accent2">
                    <a:lumMod val="75000"/>
                  </a:schemeClr>
                </a:solidFill>
                <a:effectLst>
                  <a:outerShdw blurRad="38100" dist="38100" dir="2700000" algn="tl">
                    <a:srgbClr val="000000">
                      <a:alpha val="43137"/>
                    </a:srgbClr>
                  </a:outerShdw>
                </a:effectLst>
                <a:latin typeface="Aharoni" pitchFamily="2" charset="-79"/>
                <a:cs typeface="Aharoni" pitchFamily="2" charset="-79"/>
              </a:rPr>
              <a:t/>
            </a:r>
            <a:br>
              <a:rPr lang="it-IT" sz="8000" i="1" dirty="0" smtClean="0">
                <a:solidFill>
                  <a:schemeClr val="accent2">
                    <a:lumMod val="75000"/>
                  </a:schemeClr>
                </a:solidFill>
                <a:effectLst>
                  <a:outerShdw blurRad="38100" dist="38100" dir="2700000" algn="tl">
                    <a:srgbClr val="000000">
                      <a:alpha val="43137"/>
                    </a:srgbClr>
                  </a:outerShdw>
                </a:effectLst>
                <a:latin typeface="Aharoni" pitchFamily="2" charset="-79"/>
                <a:cs typeface="Aharoni" pitchFamily="2" charset="-79"/>
              </a:rPr>
            </a:br>
            <a:r>
              <a:rPr lang="it-IT" sz="8000" i="1" dirty="0" smtClean="0">
                <a:solidFill>
                  <a:schemeClr val="accent2">
                    <a:lumMod val="75000"/>
                  </a:schemeClr>
                </a:solidFill>
                <a:effectLst>
                  <a:outerShdw blurRad="38100" dist="38100" dir="2700000" algn="tl">
                    <a:srgbClr val="000000">
                      <a:alpha val="43137"/>
                    </a:srgbClr>
                  </a:outerShdw>
                </a:effectLst>
                <a:latin typeface="Aharoni" pitchFamily="2" charset="-79"/>
                <a:cs typeface="Aharoni" pitchFamily="2" charset="-79"/>
              </a:rPr>
              <a:t>Di forma appiattita e piuttosto triangolare, varia fra 1,5 e 2 chilogrammi di peso.</a:t>
            </a:r>
            <a:br>
              <a:rPr lang="it-IT" sz="8000" i="1" dirty="0" smtClean="0">
                <a:solidFill>
                  <a:schemeClr val="accent2">
                    <a:lumMod val="75000"/>
                  </a:schemeClr>
                </a:solidFill>
                <a:effectLst>
                  <a:outerShdw blurRad="38100" dist="38100" dir="2700000" algn="tl">
                    <a:srgbClr val="000000">
                      <a:alpha val="43137"/>
                    </a:srgbClr>
                  </a:outerShdw>
                </a:effectLst>
                <a:latin typeface="Aharoni" pitchFamily="2" charset="-79"/>
                <a:cs typeface="Aharoni" pitchFamily="2" charset="-79"/>
              </a:rPr>
            </a:br>
            <a:r>
              <a:rPr lang="it-IT" sz="8000" b="1" i="1" dirty="0" smtClean="0">
                <a:solidFill>
                  <a:schemeClr val="accent2">
                    <a:lumMod val="75000"/>
                  </a:schemeClr>
                </a:solidFill>
                <a:effectLst>
                  <a:outerShdw blurRad="38100" dist="38100" dir="2700000" algn="tl">
                    <a:srgbClr val="000000">
                      <a:alpha val="43137"/>
                    </a:srgbClr>
                  </a:outerShdw>
                </a:effectLst>
                <a:latin typeface="Bodoni MT Black" pitchFamily="18" charset="0"/>
                <a:cs typeface="Aharoni" pitchFamily="2" charset="-79"/>
              </a:rPr>
              <a:t/>
            </a:r>
            <a:br>
              <a:rPr lang="it-IT" sz="8000" b="1" i="1" dirty="0" smtClean="0">
                <a:solidFill>
                  <a:schemeClr val="accent2">
                    <a:lumMod val="75000"/>
                  </a:schemeClr>
                </a:solidFill>
                <a:effectLst>
                  <a:outerShdw blurRad="38100" dist="38100" dir="2700000" algn="tl">
                    <a:srgbClr val="000000">
                      <a:alpha val="43137"/>
                    </a:srgbClr>
                  </a:outerShdw>
                </a:effectLst>
                <a:latin typeface="Bodoni MT Black" pitchFamily="18" charset="0"/>
                <a:cs typeface="Aharoni" pitchFamily="2" charset="-79"/>
              </a:rPr>
            </a:br>
            <a:r>
              <a:rPr lang="it-IT" sz="8000" b="1" i="1" dirty="0" smtClean="0">
                <a:solidFill>
                  <a:schemeClr val="accent2">
                    <a:lumMod val="75000"/>
                  </a:schemeClr>
                </a:solidFill>
                <a:effectLst>
                  <a:outerShdw blurRad="38100" dist="38100" dir="2700000" algn="tl">
                    <a:srgbClr val="000000">
                      <a:alpha val="43137"/>
                    </a:srgbClr>
                  </a:outerShdw>
                </a:effectLst>
                <a:latin typeface="Copperplate Gothic Bold" pitchFamily="34" charset="0"/>
                <a:cs typeface="Aharoni" pitchFamily="2" charset="-79"/>
              </a:rPr>
              <a:t>Area di produzione:</a:t>
            </a:r>
            <a:r>
              <a:rPr lang="it-IT" sz="8000" b="1" i="1" dirty="0" smtClean="0">
                <a:solidFill>
                  <a:schemeClr val="accent2">
                    <a:lumMod val="75000"/>
                  </a:schemeClr>
                </a:solidFill>
                <a:effectLst>
                  <a:outerShdw blurRad="38100" dist="38100" dir="2700000" algn="tl">
                    <a:srgbClr val="000000">
                      <a:alpha val="43137"/>
                    </a:srgbClr>
                  </a:outerShdw>
                </a:effectLst>
                <a:latin typeface="Aharoni" pitchFamily="2" charset="-79"/>
                <a:cs typeface="Aharoni" pitchFamily="2" charset="-79"/>
              </a:rPr>
              <a:t/>
            </a:r>
            <a:br>
              <a:rPr lang="it-IT" sz="8000" b="1" i="1" dirty="0" smtClean="0">
                <a:solidFill>
                  <a:schemeClr val="accent2">
                    <a:lumMod val="75000"/>
                  </a:schemeClr>
                </a:solidFill>
                <a:effectLst>
                  <a:outerShdw blurRad="38100" dist="38100" dir="2700000" algn="tl">
                    <a:srgbClr val="000000">
                      <a:alpha val="43137"/>
                    </a:srgbClr>
                  </a:outerShdw>
                </a:effectLst>
                <a:latin typeface="Aharoni" pitchFamily="2" charset="-79"/>
                <a:cs typeface="Aharoni" pitchFamily="2" charset="-79"/>
              </a:rPr>
            </a:br>
            <a:r>
              <a:rPr lang="it-IT" sz="8000" i="1" dirty="0" smtClean="0">
                <a:solidFill>
                  <a:schemeClr val="accent2">
                    <a:lumMod val="75000"/>
                  </a:schemeClr>
                </a:solidFill>
                <a:effectLst>
                  <a:outerShdw blurRad="38100" dist="38100" dir="2700000" algn="tl">
                    <a:srgbClr val="000000">
                      <a:alpha val="43137"/>
                    </a:srgbClr>
                  </a:outerShdw>
                </a:effectLst>
                <a:latin typeface="Aharoni" pitchFamily="2" charset="-79"/>
                <a:cs typeface="Aharoni" pitchFamily="2" charset="-79"/>
              </a:rPr>
              <a:t>Il Violino di capra è prodotto nelle Valli del Luinese in provincia di Varese, anche se una versione molto simile è tipica della Val Chiavenna in provincia di Sondrio.</a:t>
            </a:r>
          </a:p>
          <a:p>
            <a:endParaRPr lang="it-IT" dirty="0"/>
          </a:p>
        </p:txBody>
      </p:sp>
      <p:pic>
        <p:nvPicPr>
          <p:cNvPr id="5" name="Immagine 4" descr="imagesCA3GLV3P.jpg"/>
          <p:cNvPicPr>
            <a:picLocks noChangeAspect="1"/>
          </p:cNvPicPr>
          <p:nvPr/>
        </p:nvPicPr>
        <p:blipFill>
          <a:blip r:embed="rId2" cstate="print"/>
          <a:stretch>
            <a:fillRect/>
          </a:stretch>
        </p:blipFill>
        <p:spPr>
          <a:xfrm rot="21059498">
            <a:off x="5675708" y="1146543"/>
            <a:ext cx="3224930" cy="2376264"/>
          </a:xfrm>
          <a:prstGeom prst="rect">
            <a:avLst/>
          </a:prstGeom>
        </p:spPr>
      </p:pic>
      <p:pic>
        <p:nvPicPr>
          <p:cNvPr id="4098" name="Picture 2" descr="http://www.waltellina.com/valtellina_valchiavenna/prodotti_tipici_gastronomia/violino_di_capra/violino_di_capr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60530">
            <a:off x="5623157" y="3823963"/>
            <a:ext cx="3330031" cy="222372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Indietro o precedente 3">
            <a:hlinkClick r:id="" action="ppaction://hlinkshowjump?jump=previousslide" highlightClick="1"/>
          </p:cNvPr>
          <p:cNvSpPr/>
          <p:nvPr/>
        </p:nvSpPr>
        <p:spPr>
          <a:xfrm>
            <a:off x="7380312" y="6453336"/>
            <a:ext cx="288032" cy="288032"/>
          </a:xfrm>
          <a:prstGeom prst="actionButtonBackPrevious">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dirty="0"/>
          </a:p>
        </p:txBody>
      </p:sp>
      <p:sp>
        <p:nvSpPr>
          <p:cNvPr id="6" name="Pagina iniziale 5">
            <a:hlinkClick r:id="rId4" action="ppaction://hlinksldjump" highlightClick="1"/>
          </p:cNvPr>
          <p:cNvSpPr/>
          <p:nvPr/>
        </p:nvSpPr>
        <p:spPr>
          <a:xfrm>
            <a:off x="7812360" y="6453336"/>
            <a:ext cx="360040" cy="288032"/>
          </a:xfrm>
          <a:prstGeom prst="actionButtonHom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dirty="0"/>
          </a:p>
        </p:txBody>
      </p:sp>
      <p:sp>
        <p:nvSpPr>
          <p:cNvPr id="7" name="Avanti o successivo 6">
            <a:hlinkClick r:id="" action="ppaction://hlinkshowjump?jump=nextslide" highlightClick="1"/>
          </p:cNvPr>
          <p:cNvSpPr/>
          <p:nvPr/>
        </p:nvSpPr>
        <p:spPr>
          <a:xfrm>
            <a:off x="8316416" y="6453336"/>
            <a:ext cx="288032" cy="288032"/>
          </a:xfrm>
          <a:prstGeom prst="actionButtonForwardNex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xmlns="" val="2647018111"/>
      </p:ext>
    </p:extLst>
  </p:cSld>
  <p:clrMapOvr>
    <a:masterClrMapping/>
  </p:clrMapOvr>
  <p:transition spd="slow" advClick="0" advTm="1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outVertical)">
                                      <p:cBhvr>
                                        <p:cTn id="11" dur="500"/>
                                        <p:tgtEl>
                                          <p:spTgt spid="3">
                                            <p:txEl>
                                              <p:pRg st="0" end="0"/>
                                            </p:txEl>
                                          </p:spTgt>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outVertical)">
                                      <p:cBhvr>
                                        <p:cTn id="15" dur="500"/>
                                        <p:tgtEl>
                                          <p:spTgt spid="3">
                                            <p:txEl>
                                              <p:pRg st="1" end="1"/>
                                            </p:txEl>
                                          </p:spTgt>
                                        </p:tgtEl>
                                      </p:cBhvr>
                                    </p:animEffect>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fade">
                                      <p:cBhvr>
                                        <p:cTn id="23" dur="1000"/>
                                        <p:tgtEl>
                                          <p:spTgt spid="4098"/>
                                        </p:tgtEl>
                                      </p:cBhvr>
                                    </p:animEffect>
                                    <p:anim calcmode="lin" valueType="num">
                                      <p:cBhvr>
                                        <p:cTn id="24" dur="1000" fill="hold"/>
                                        <p:tgtEl>
                                          <p:spTgt spid="4098"/>
                                        </p:tgtEl>
                                        <p:attrNameLst>
                                          <p:attrName>ppt_x</p:attrName>
                                        </p:attrNameLst>
                                      </p:cBhvr>
                                      <p:tavLst>
                                        <p:tav tm="0">
                                          <p:val>
                                            <p:strVal val="#ppt_x"/>
                                          </p:val>
                                        </p:tav>
                                        <p:tav tm="100000">
                                          <p:val>
                                            <p:strVal val="#ppt_x"/>
                                          </p:val>
                                        </p:tav>
                                      </p:tavLst>
                                    </p:anim>
                                    <p:anim calcmode="lin" valueType="num">
                                      <p:cBhvr>
                                        <p:cTn id="25"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7011"/>
            <a:ext cx="9144000" cy="6866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Immagine 3" descr="imagesCA5GLTJZ.jpg"/>
          <p:cNvPicPr>
            <a:picLocks noChangeAspect="1"/>
          </p:cNvPicPr>
          <p:nvPr/>
        </p:nvPicPr>
        <p:blipFill>
          <a:blip r:embed="rId3" cstate="print"/>
          <a:stretch>
            <a:fillRect/>
          </a:stretch>
        </p:blipFill>
        <p:spPr>
          <a:xfrm rot="691672">
            <a:off x="6956311" y="189266"/>
            <a:ext cx="2042805" cy="1472720"/>
          </a:xfrm>
          <a:prstGeom prst="rect">
            <a:avLst/>
          </a:prstGeom>
          <a:ln>
            <a:solidFill>
              <a:schemeClr val="accent2"/>
            </a:solidFill>
          </a:ln>
        </p:spPr>
      </p:pic>
      <p:sp>
        <p:nvSpPr>
          <p:cNvPr id="3" name="Sottotitolo 2"/>
          <p:cNvSpPr>
            <a:spLocks noGrp="1"/>
          </p:cNvSpPr>
          <p:nvPr>
            <p:ph type="subTitle" idx="1"/>
          </p:nvPr>
        </p:nvSpPr>
        <p:spPr>
          <a:xfrm>
            <a:off x="5643314" y="1052736"/>
            <a:ext cx="3491880" cy="5256584"/>
          </a:xfrm>
        </p:spPr>
        <p:txBody>
          <a:bodyPr>
            <a:noAutofit/>
          </a:bodyPr>
          <a:lstStyle/>
          <a:p>
            <a:r>
              <a:rPr lang="it-IT" sz="2000" i="1" dirty="0" smtClean="0">
                <a:solidFill>
                  <a:schemeClr val="bg1"/>
                </a:solidFill>
                <a:effectLst>
                  <a:outerShdw blurRad="38100" dist="38100" dir="2700000" algn="tl">
                    <a:srgbClr val="000000">
                      <a:alpha val="43137"/>
                    </a:srgbClr>
                  </a:outerShdw>
                </a:effectLst>
                <a:latin typeface="Century Gothic" pitchFamily="34" charset="0"/>
              </a:rPr>
              <a:t>Di forma cilindrica con facce piane ha un diametro di 13-15 centimetri, scalzo variabile di 4-6 centimetri e peso di 700-900 grammi per toma.</a:t>
            </a:r>
            <a:br>
              <a:rPr lang="it-IT" sz="2000" i="1" dirty="0" smtClean="0">
                <a:solidFill>
                  <a:schemeClr val="bg1"/>
                </a:solidFill>
                <a:effectLst>
                  <a:outerShdw blurRad="38100" dist="38100" dir="2700000" algn="tl">
                    <a:srgbClr val="000000">
                      <a:alpha val="43137"/>
                    </a:srgbClr>
                  </a:outerShdw>
                </a:effectLst>
                <a:latin typeface="Century Gothic" pitchFamily="34" charset="0"/>
              </a:rPr>
            </a:br>
            <a:r>
              <a:rPr lang="it-IT" sz="2000" i="1" dirty="0" smtClean="0">
                <a:solidFill>
                  <a:schemeClr val="bg1"/>
                </a:solidFill>
                <a:effectLst>
                  <a:outerShdw blurRad="38100" dist="38100" dir="2700000" algn="tl">
                    <a:srgbClr val="000000">
                      <a:alpha val="43137"/>
                    </a:srgbClr>
                  </a:outerShdw>
                </a:effectLst>
                <a:latin typeface="Century Gothic" pitchFamily="34" charset="0"/>
              </a:rPr>
              <a:t>La crosta non è dura e, a volte, è caratterizzata dalla presenza di muffe.</a:t>
            </a:r>
            <a:br>
              <a:rPr lang="it-IT" sz="2000" i="1" dirty="0" smtClean="0">
                <a:solidFill>
                  <a:schemeClr val="bg1"/>
                </a:solidFill>
                <a:effectLst>
                  <a:outerShdw blurRad="38100" dist="38100" dir="2700000" algn="tl">
                    <a:srgbClr val="000000">
                      <a:alpha val="43137"/>
                    </a:srgbClr>
                  </a:outerShdw>
                </a:effectLst>
                <a:latin typeface="Century Gothic" pitchFamily="34" charset="0"/>
              </a:rPr>
            </a:br>
            <a:r>
              <a:rPr lang="it-IT" sz="2000" i="1" dirty="0" smtClean="0">
                <a:solidFill>
                  <a:schemeClr val="bg1"/>
                </a:solidFill>
                <a:effectLst>
                  <a:outerShdw blurRad="38100" dist="38100" dir="2700000" algn="tl">
                    <a:srgbClr val="000000">
                      <a:alpha val="43137"/>
                    </a:srgbClr>
                  </a:outerShdw>
                </a:effectLst>
                <a:latin typeface="Century Gothic" pitchFamily="34" charset="0"/>
              </a:rPr>
              <a:t>La pasta morbida e compatta ha un’occhiatura piuttosto fine.</a:t>
            </a:r>
          </a:p>
          <a:p>
            <a:r>
              <a:rPr lang="it-IT" sz="2000" i="1" dirty="0" smtClean="0">
                <a:solidFill>
                  <a:schemeClr val="bg1"/>
                </a:solidFill>
                <a:effectLst>
                  <a:outerShdw blurRad="38100" dist="38100" dir="2700000" algn="tl">
                    <a:srgbClr val="000000">
                      <a:alpha val="43137"/>
                    </a:srgbClr>
                  </a:outerShdw>
                </a:effectLst>
                <a:latin typeface="Century Gothic" pitchFamily="34" charset="0"/>
              </a:rPr>
              <a:t>É prodotta in tutte le valli del Luinese e nell’Alto territorio montano della provincia di Varese</a:t>
            </a:r>
            <a:r>
              <a:rPr lang="it-IT" sz="2000" dirty="0" smtClean="0">
                <a:solidFill>
                  <a:schemeClr val="bg1"/>
                </a:solidFill>
                <a:effectLst>
                  <a:outerShdw blurRad="38100" dist="38100" dir="2700000" algn="tl">
                    <a:srgbClr val="000000">
                      <a:alpha val="43137"/>
                    </a:srgbClr>
                  </a:outerShdw>
                </a:effectLst>
                <a:latin typeface="Century Gothic" pitchFamily="34" charset="0"/>
              </a:rPr>
              <a:t>.</a:t>
            </a:r>
            <a:endParaRPr lang="it-IT" sz="2000" dirty="0">
              <a:solidFill>
                <a:schemeClr val="bg1"/>
              </a:solidFill>
              <a:effectLst>
                <a:outerShdw blurRad="38100" dist="38100" dir="2700000" algn="tl">
                  <a:srgbClr val="000000">
                    <a:alpha val="43137"/>
                  </a:srgbClr>
                </a:outerShdw>
              </a:effectLst>
              <a:latin typeface="Century Gothic" pitchFamily="34" charset="0"/>
            </a:endParaRPr>
          </a:p>
        </p:txBody>
      </p:sp>
      <p:sp>
        <p:nvSpPr>
          <p:cNvPr id="5" name="Rettangolo 4"/>
          <p:cNvSpPr/>
          <p:nvPr/>
        </p:nvSpPr>
        <p:spPr>
          <a:xfrm>
            <a:off x="-108520" y="1268760"/>
            <a:ext cx="3600400" cy="1754326"/>
          </a:xfrm>
          <a:prstGeom prst="rect">
            <a:avLst/>
          </a:prstGeom>
        </p:spPr>
        <p:txBody>
          <a:bodyPr wrap="square">
            <a:spAutoFit/>
          </a:bodyPr>
          <a:lstStyle/>
          <a:p>
            <a:pPr algn="ctr"/>
            <a:r>
              <a:rPr lang="it-IT" i="1" dirty="0">
                <a:solidFill>
                  <a:schemeClr val="bg1"/>
                </a:solidFill>
                <a:effectLst>
                  <a:outerShdw blurRad="38100" dist="38100" dir="2700000" algn="tl">
                    <a:srgbClr val="000000">
                      <a:alpha val="43137"/>
                    </a:srgbClr>
                  </a:outerShdw>
                </a:effectLst>
                <a:latin typeface="Century Gothic" pitchFamily="34" charset="0"/>
              </a:rPr>
              <a:t>La </a:t>
            </a:r>
            <a:r>
              <a:rPr lang="it-IT" b="1" i="1" dirty="0">
                <a:solidFill>
                  <a:schemeClr val="bg1"/>
                </a:solidFill>
                <a:effectLst>
                  <a:outerShdw blurRad="38100" dist="38100" dir="2700000" algn="tl">
                    <a:srgbClr val="000000">
                      <a:alpha val="43137"/>
                    </a:srgbClr>
                  </a:outerShdw>
                </a:effectLst>
                <a:latin typeface="Century Gothic" pitchFamily="34" charset="0"/>
              </a:rPr>
              <a:t>Formaggella del luinese DOP </a:t>
            </a:r>
            <a:r>
              <a:rPr lang="it-IT" i="1" dirty="0">
                <a:solidFill>
                  <a:schemeClr val="bg1"/>
                </a:solidFill>
                <a:effectLst>
                  <a:outerShdw blurRad="38100" dist="38100" dir="2700000" algn="tl">
                    <a:srgbClr val="000000">
                      <a:alpha val="43137"/>
                    </a:srgbClr>
                  </a:outerShdw>
                </a:effectLst>
                <a:latin typeface="Century Gothic" pitchFamily="34" charset="0"/>
              </a:rPr>
              <a:t>è un formaggio a pasta molle, con stagionatura minima di 20 giorni, prodotto esclusivamente con latte intero e crudo di capra</a:t>
            </a:r>
            <a:r>
              <a:rPr lang="it-IT" i="1" dirty="0" smtClean="0">
                <a:solidFill>
                  <a:schemeClr val="bg1"/>
                </a:solidFill>
                <a:effectLst>
                  <a:outerShdw blurRad="38100" dist="38100" dir="2700000" algn="tl">
                    <a:srgbClr val="000000">
                      <a:alpha val="43137"/>
                    </a:srgbClr>
                  </a:outerShdw>
                </a:effectLst>
                <a:latin typeface="Century Gothic" pitchFamily="34" charset="0"/>
              </a:rPr>
              <a:t>.</a:t>
            </a:r>
            <a:endParaRPr lang="it-IT" dirty="0"/>
          </a:p>
        </p:txBody>
      </p:sp>
      <p:sp>
        <p:nvSpPr>
          <p:cNvPr id="2" name="Titolo 1"/>
          <p:cNvSpPr>
            <a:spLocks noGrp="1"/>
          </p:cNvSpPr>
          <p:nvPr>
            <p:ph type="ctrTitle"/>
          </p:nvPr>
        </p:nvSpPr>
        <p:spPr>
          <a:xfrm>
            <a:off x="6765" y="1"/>
            <a:ext cx="7661579" cy="1268759"/>
          </a:xfrm>
        </p:spPr>
        <p:txBody>
          <a:bodyPr>
            <a:normAutofit fontScale="90000"/>
          </a:bodyPr>
          <a:lstStyle/>
          <a:p>
            <a:pPr algn="just"/>
            <a:r>
              <a:rPr lang="it-IT"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Copperplate Gothic Bold" pitchFamily="34" charset="0"/>
              </a:rPr>
              <a:t>LA FORMAGGELLA DEL LUINESE</a:t>
            </a:r>
            <a:endParaRPr lang="it-IT" dirty="0">
              <a:ln w="10160">
                <a:solidFill>
                  <a:schemeClr val="accent1"/>
                </a:solidFill>
                <a:prstDash val="solid"/>
              </a:ln>
              <a:solidFill>
                <a:srgbClr val="FFFFFF"/>
              </a:solidFill>
              <a:effectLst>
                <a:outerShdw blurRad="38100" dist="32000" dir="5400000" algn="tl">
                  <a:srgbClr val="000000">
                    <a:alpha val="30000"/>
                  </a:srgbClr>
                </a:outerShdw>
              </a:effectLst>
              <a:latin typeface="Copperplate Gothic Bold" pitchFamily="34" charset="0"/>
            </a:endParaRPr>
          </a:p>
        </p:txBody>
      </p:sp>
      <p:sp>
        <p:nvSpPr>
          <p:cNvPr id="7" name="Indietro o precedente 6">
            <a:hlinkClick r:id="" action="ppaction://hlinkshowjump?jump=previousslide" highlightClick="1"/>
          </p:cNvPr>
          <p:cNvSpPr/>
          <p:nvPr/>
        </p:nvSpPr>
        <p:spPr>
          <a:xfrm>
            <a:off x="7288173" y="6453336"/>
            <a:ext cx="380171" cy="288032"/>
          </a:xfrm>
          <a:prstGeom prst="actionButtonBackPrevious">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it-IT" dirty="0"/>
          </a:p>
        </p:txBody>
      </p:sp>
      <p:sp>
        <p:nvSpPr>
          <p:cNvPr id="8" name="Pagina iniziale 7">
            <a:hlinkClick r:id="rId4" action="ppaction://hlinksldjump" highlightClick="1"/>
          </p:cNvPr>
          <p:cNvSpPr/>
          <p:nvPr/>
        </p:nvSpPr>
        <p:spPr>
          <a:xfrm>
            <a:off x="7812360" y="6453336"/>
            <a:ext cx="360040" cy="288032"/>
          </a:xfrm>
          <a:prstGeom prst="actionButtonHom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it-IT" dirty="0"/>
          </a:p>
        </p:txBody>
      </p:sp>
      <p:sp>
        <p:nvSpPr>
          <p:cNvPr id="9" name="Avanti o successivo 8">
            <a:hlinkClick r:id="" action="ppaction://hlinkshowjump?jump=nextslide" highlightClick="1"/>
          </p:cNvPr>
          <p:cNvSpPr/>
          <p:nvPr/>
        </p:nvSpPr>
        <p:spPr>
          <a:xfrm>
            <a:off x="8316416" y="6453336"/>
            <a:ext cx="288032" cy="288032"/>
          </a:xfrm>
          <a:prstGeom prst="actionButtonForwardNex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xmlns="" val="1976292137"/>
      </p:ext>
    </p:extLst>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par>
                                <p:cTn id="27" presetID="3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 name="Immagine 3" descr="imagesCAYYFPT0.jpg"/>
          <p:cNvPicPr>
            <a:picLocks noChangeAspect="1"/>
          </p:cNvPicPr>
          <p:nvPr/>
        </p:nvPicPr>
        <p:blipFill>
          <a:blip r:embed="rId3" cstate="print"/>
          <a:stretch>
            <a:fillRect/>
          </a:stretch>
        </p:blipFill>
        <p:spPr>
          <a:xfrm rot="21181048">
            <a:off x="5361752" y="4260045"/>
            <a:ext cx="3345390" cy="1988840"/>
          </a:xfrm>
          <a:prstGeom prst="rect">
            <a:avLst/>
          </a:prstGeom>
        </p:spPr>
      </p:pic>
      <p:pic>
        <p:nvPicPr>
          <p:cNvPr id="3074" name="Picture 2" descr="http://www.ncsiciliana.com/images/primosale_big.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644395">
            <a:off x="683568" y="3462833"/>
            <a:ext cx="3024336" cy="2929285"/>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478080">
            <a:off x="5991727" y="240261"/>
            <a:ext cx="2995482" cy="23648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21423439">
            <a:off x="388950" y="343231"/>
            <a:ext cx="2863638" cy="21589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olo 1"/>
          <p:cNvSpPr>
            <a:spLocks noGrp="1"/>
          </p:cNvSpPr>
          <p:nvPr>
            <p:ph type="ctrTitle"/>
          </p:nvPr>
        </p:nvSpPr>
        <p:spPr>
          <a:xfrm>
            <a:off x="2987824" y="764422"/>
            <a:ext cx="3240360" cy="1316531"/>
          </a:xfrm>
        </p:spPr>
        <p:txBody>
          <a:bodyPr>
            <a:noAutofit/>
          </a:bodyPr>
          <a:lstStyle/>
          <a:p>
            <a:r>
              <a:rPr lang="it-IT" dirty="0" smtClean="0">
                <a:ln>
                  <a:solidFill>
                    <a:srgbClr val="FF0000"/>
                  </a:solidFill>
                </a:ln>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atin typeface="Vijaya" pitchFamily="34" charset="0"/>
                <a:cs typeface="Vijaya" pitchFamily="34" charset="0"/>
              </a:rPr>
              <a:t>FORMAGGI FRESCHI</a:t>
            </a:r>
            <a:endParaRPr lang="it-IT" dirty="0">
              <a:ln>
                <a:solidFill>
                  <a:srgbClr val="FF0000"/>
                </a:solidFill>
              </a:ln>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atin typeface="Vijaya" pitchFamily="34" charset="0"/>
              <a:cs typeface="Vijaya" pitchFamily="34" charset="0"/>
            </a:endParaRPr>
          </a:p>
        </p:txBody>
      </p:sp>
      <p:sp>
        <p:nvSpPr>
          <p:cNvPr id="3" name="Sottotitolo 2"/>
          <p:cNvSpPr>
            <a:spLocks noGrp="1"/>
          </p:cNvSpPr>
          <p:nvPr>
            <p:ph type="subTitle" idx="1"/>
          </p:nvPr>
        </p:nvSpPr>
        <p:spPr>
          <a:xfrm>
            <a:off x="1547664" y="2492896"/>
            <a:ext cx="6400800" cy="1752600"/>
          </a:xfrm>
        </p:spPr>
        <p:txBody>
          <a:bodyPr>
            <a:normAutofit fontScale="92500"/>
          </a:bodyPr>
          <a:lstStyle/>
          <a:p>
            <a:r>
              <a:rPr lang="it-IT" sz="2600" dirty="0" smtClean="0">
                <a:ln>
                  <a:solidFill>
                    <a:srgbClr val="FFFF00"/>
                  </a:solidFill>
                </a:ln>
                <a:solidFill>
                  <a:srgbClr val="BF01A8"/>
                </a:solidFill>
                <a:latin typeface="Kristen ITC" pitchFamily="66" charset="0"/>
              </a:rPr>
              <a:t>Latte fresco appena munto per fare i gustosi e genuini formaggi: formaggini freschi come il "primo sale" o la ricotta, e formaggi stagionati come la Toma.</a:t>
            </a:r>
          </a:p>
          <a:p>
            <a:endParaRPr lang="it-IT" dirty="0"/>
          </a:p>
        </p:txBody>
      </p:sp>
      <p:sp>
        <p:nvSpPr>
          <p:cNvPr id="8" name="Indietro o precedente 7">
            <a:hlinkClick r:id="" action="ppaction://hlinkshowjump?jump=previousslide" highlightClick="1"/>
          </p:cNvPr>
          <p:cNvSpPr/>
          <p:nvPr/>
        </p:nvSpPr>
        <p:spPr>
          <a:xfrm>
            <a:off x="7288173" y="6453336"/>
            <a:ext cx="380171" cy="288032"/>
          </a:xfrm>
          <a:prstGeom prst="actionButtonBackPrevious">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it-IT" dirty="0"/>
          </a:p>
        </p:txBody>
      </p:sp>
      <p:sp>
        <p:nvSpPr>
          <p:cNvPr id="5" name="Avanti o successivo 4">
            <a:hlinkClick r:id="" action="ppaction://hlinkshowjump?jump=nextslide" highlightClick="1"/>
          </p:cNvPr>
          <p:cNvSpPr/>
          <p:nvPr/>
        </p:nvSpPr>
        <p:spPr>
          <a:xfrm>
            <a:off x="8244408" y="6453336"/>
            <a:ext cx="360040" cy="288032"/>
          </a:xfrm>
          <a:prstGeom prst="actionButtonForwardNex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it-IT" dirty="0"/>
          </a:p>
        </p:txBody>
      </p:sp>
      <p:sp>
        <p:nvSpPr>
          <p:cNvPr id="6" name="Pagina iniziale 5">
            <a:hlinkClick r:id="rId7" action="ppaction://hlinksldjump" highlightClick="1"/>
          </p:cNvPr>
          <p:cNvSpPr/>
          <p:nvPr/>
        </p:nvSpPr>
        <p:spPr>
          <a:xfrm>
            <a:off x="7740352" y="6381328"/>
            <a:ext cx="432048" cy="360040"/>
          </a:xfrm>
          <a:prstGeom prst="actionButtonHom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xmlns="" val="2901403137"/>
      </p:ext>
    </p:extLst>
  </p:cSld>
  <p:clrMapOvr>
    <a:masterClrMapping/>
  </p:clrMapOvr>
  <p:transition spd="slow" advClick="0" advTm="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3075"/>
                                        </p:tgtEl>
                                        <p:attrNameLst>
                                          <p:attrName>style.visibility</p:attrName>
                                        </p:attrNameLst>
                                      </p:cBhvr>
                                      <p:to>
                                        <p:strVal val="visible"/>
                                      </p:to>
                                    </p:set>
                                    <p:anim calcmode="lin" valueType="num">
                                      <p:cBhvr additive="base">
                                        <p:cTn id="16" dur="500" fill="hold"/>
                                        <p:tgtEl>
                                          <p:spTgt spid="3075"/>
                                        </p:tgtEl>
                                        <p:attrNameLst>
                                          <p:attrName>ppt_x</p:attrName>
                                        </p:attrNameLst>
                                      </p:cBhvr>
                                      <p:tavLst>
                                        <p:tav tm="0">
                                          <p:val>
                                            <p:strVal val="0-#ppt_w/2"/>
                                          </p:val>
                                        </p:tav>
                                        <p:tav tm="100000">
                                          <p:val>
                                            <p:strVal val="#ppt_x"/>
                                          </p:val>
                                        </p:tav>
                                      </p:tavLst>
                                    </p:anim>
                                    <p:anim calcmode="lin" valueType="num">
                                      <p:cBhvr additive="base">
                                        <p:cTn id="17" dur="500" fill="hold"/>
                                        <p:tgtEl>
                                          <p:spTgt spid="307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0-#ppt_w/2"/>
                                          </p:val>
                                        </p:tav>
                                        <p:tav tm="100000">
                                          <p:val>
                                            <p:strVal val="#ppt_x"/>
                                          </p:val>
                                        </p:tav>
                                      </p:tavLst>
                                    </p:anim>
                                    <p:anim calcmode="lin" valueType="num">
                                      <p:cBhvr additive="base">
                                        <p:cTn id="22" dur="500" fill="hold"/>
                                        <p:tgtEl>
                                          <p:spTgt spid="3074"/>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3076"/>
                                        </p:tgtEl>
                                        <p:attrNameLst>
                                          <p:attrName>style.visibility</p:attrName>
                                        </p:attrNameLst>
                                      </p:cBhvr>
                                      <p:to>
                                        <p:strVal val="visible"/>
                                      </p:to>
                                    </p:set>
                                    <p:anim calcmode="lin" valueType="num">
                                      <p:cBhvr additive="base">
                                        <p:cTn id="26" dur="500" fill="hold"/>
                                        <p:tgtEl>
                                          <p:spTgt spid="3076"/>
                                        </p:tgtEl>
                                        <p:attrNameLst>
                                          <p:attrName>ppt_x</p:attrName>
                                        </p:attrNameLst>
                                      </p:cBhvr>
                                      <p:tavLst>
                                        <p:tav tm="0">
                                          <p:val>
                                            <p:strVal val="1+#ppt_w/2"/>
                                          </p:val>
                                        </p:tav>
                                        <p:tav tm="100000">
                                          <p:val>
                                            <p:strVal val="#ppt_x"/>
                                          </p:val>
                                        </p:tav>
                                      </p:tavLst>
                                    </p:anim>
                                    <p:anim calcmode="lin" valueType="num">
                                      <p:cBhvr additive="base">
                                        <p:cTn id="27" dur="500" fill="hold"/>
                                        <p:tgtEl>
                                          <p:spTgt spid="3076"/>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2"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1+#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115616" y="27387"/>
            <a:ext cx="6332240" cy="720080"/>
          </a:xfrm>
        </p:spPr>
        <p:txBody>
          <a:bodyPr>
            <a:normAutofit fontScale="90000"/>
          </a:bodyPr>
          <a:lstStyle/>
          <a:p>
            <a:r>
              <a:rPr lang="it-IT" b="1" dirty="0" smtClean="0">
                <a:solidFill>
                  <a:srgbClr val="00B050"/>
                </a:solidFill>
                <a:effectLst>
                  <a:outerShdw blurRad="38100" dist="38100" dir="2700000" algn="tl">
                    <a:srgbClr val="000000">
                      <a:alpha val="43137"/>
                    </a:srgbClr>
                  </a:outerShdw>
                </a:effectLst>
                <a:latin typeface="Bradley Hand ITC" pitchFamily="66" charset="0"/>
              </a:rPr>
              <a:t>2^ B IT Turismo</a:t>
            </a:r>
            <a:endParaRPr lang="it-IT" b="1" dirty="0">
              <a:solidFill>
                <a:srgbClr val="00B050"/>
              </a:solidFill>
              <a:effectLst>
                <a:outerShdw blurRad="38100" dist="38100" dir="2700000" algn="tl">
                  <a:srgbClr val="000000">
                    <a:alpha val="43137"/>
                  </a:srgbClr>
                </a:outerShdw>
              </a:effectLst>
              <a:latin typeface="Bradley Hand ITC" pitchFamily="66" charset="0"/>
            </a:endParaRPr>
          </a:p>
        </p:txBody>
      </p:sp>
      <p:sp>
        <p:nvSpPr>
          <p:cNvPr id="3" name="Sottotitolo 2"/>
          <p:cNvSpPr>
            <a:spLocks noGrp="1"/>
          </p:cNvSpPr>
          <p:nvPr>
            <p:ph type="subTitle" idx="1"/>
          </p:nvPr>
        </p:nvSpPr>
        <p:spPr>
          <a:xfrm>
            <a:off x="251520" y="908720"/>
            <a:ext cx="8568952" cy="5805264"/>
          </a:xfrm>
        </p:spPr>
        <p:txBody>
          <a:bodyPr numCol="2">
            <a:noAutofit/>
          </a:bodyPr>
          <a:lstStyle/>
          <a:p>
            <a:pPr algn="just"/>
            <a:r>
              <a:rPr lang="it-IT"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ALUNNI: </a:t>
            </a:r>
          </a:p>
          <a:p>
            <a:pPr>
              <a:buFont typeface="Wingdings" pitchFamily="2" charset="2"/>
              <a:buChar char="§"/>
            </a:pPr>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 Cannata Dalila</a:t>
            </a:r>
          </a:p>
          <a:p>
            <a:pPr>
              <a:buFont typeface="Wingdings" pitchFamily="2" charset="2"/>
              <a:buChar char="§"/>
            </a:pPr>
            <a:r>
              <a:rPr lang="it-IT"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 </a:t>
            </a:r>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Caputo Noemi</a:t>
            </a:r>
          </a:p>
          <a:p>
            <a:pPr>
              <a:buFont typeface="Wingdings" pitchFamily="2" charset="2"/>
              <a:buChar char="§"/>
            </a:pPr>
            <a:r>
              <a:rPr lang="it-IT"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 </a:t>
            </a:r>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Colombo Martina</a:t>
            </a:r>
          </a:p>
          <a:p>
            <a:pPr>
              <a:buFont typeface="Wingdings" pitchFamily="2" charset="2"/>
              <a:buChar char="§"/>
            </a:pPr>
            <a:r>
              <a:rPr lang="it-IT"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 </a:t>
            </a:r>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Costa Patrick</a:t>
            </a:r>
          </a:p>
          <a:p>
            <a:pPr>
              <a:buFont typeface="Wingdings" pitchFamily="2" charset="2"/>
              <a:buChar char="§"/>
            </a:pPr>
            <a:r>
              <a:rPr lang="it-IT"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 </a:t>
            </a:r>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El Azhar Hamada</a:t>
            </a:r>
          </a:p>
          <a:p>
            <a:pPr>
              <a:buFont typeface="Wingdings" pitchFamily="2" charset="2"/>
              <a:buChar char="§"/>
            </a:pPr>
            <a:r>
              <a:rPr lang="it-IT"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 </a:t>
            </a:r>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El Hamraoui Oumayma</a:t>
            </a:r>
          </a:p>
          <a:p>
            <a:pPr>
              <a:buFont typeface="Wingdings" pitchFamily="2" charset="2"/>
              <a:buChar char="§"/>
            </a:pPr>
            <a:r>
              <a:rPr lang="it-IT"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 </a:t>
            </a:r>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Forlino Giulia</a:t>
            </a:r>
          </a:p>
          <a:p>
            <a:pPr>
              <a:buFont typeface="Wingdings" pitchFamily="2" charset="2"/>
              <a:buChar char="§"/>
            </a:pPr>
            <a:r>
              <a:rPr lang="it-IT"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 </a:t>
            </a:r>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Guzzo Giulia </a:t>
            </a:r>
          </a:p>
          <a:p>
            <a:pPr>
              <a:buFont typeface="Wingdings" pitchFamily="2" charset="2"/>
              <a:buChar char="§"/>
            </a:pPr>
            <a:r>
              <a:rPr lang="it-IT"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 </a:t>
            </a:r>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Marchetti Ilaria</a:t>
            </a:r>
          </a:p>
          <a:p>
            <a:pPr>
              <a:buFont typeface="Wingdings" pitchFamily="2" charset="2"/>
              <a:buChar char="§"/>
            </a:pPr>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Panchetti Catenazzi Gianmarco</a:t>
            </a:r>
          </a:p>
          <a:p>
            <a:pPr>
              <a:buFont typeface="Wingdings" pitchFamily="2" charset="2"/>
              <a:buChar char="§"/>
            </a:pPr>
            <a:r>
              <a:rPr lang="it-IT"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 </a:t>
            </a:r>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Parven Farzana</a:t>
            </a:r>
          </a:p>
          <a:p>
            <a:pPr>
              <a:buFont typeface="Wingdings" pitchFamily="2" charset="2"/>
              <a:buChar char="§"/>
            </a:pPr>
            <a:r>
              <a:rPr lang="it-IT"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 </a:t>
            </a:r>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Petrucci Giada</a:t>
            </a:r>
          </a:p>
          <a:p>
            <a:pPr>
              <a:buFont typeface="Wingdings" pitchFamily="2" charset="2"/>
              <a:buChar char="§"/>
            </a:pPr>
            <a:r>
              <a:rPr lang="it-IT"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 </a:t>
            </a:r>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Pirovano Alberto</a:t>
            </a:r>
          </a:p>
          <a:p>
            <a:pPr>
              <a:buFont typeface="Wingdings" pitchFamily="2" charset="2"/>
              <a:buChar char="§"/>
            </a:pPr>
            <a:r>
              <a:rPr lang="it-IT"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 </a:t>
            </a:r>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Righi Nicola</a:t>
            </a:r>
          </a:p>
          <a:p>
            <a:pPr>
              <a:buFont typeface="Wingdings" pitchFamily="2" charset="2"/>
              <a:buChar char="§"/>
            </a:pPr>
            <a:r>
              <a:rPr lang="it-IT"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 </a:t>
            </a:r>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Sardella Francesca</a:t>
            </a:r>
          </a:p>
          <a:p>
            <a:pPr>
              <a:buFont typeface="Wingdings" pitchFamily="2" charset="2"/>
              <a:buChar char="§"/>
            </a:pPr>
            <a:r>
              <a:rPr lang="it-IT"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 </a:t>
            </a:r>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Taffuri Sabrina</a:t>
            </a:r>
          </a:p>
          <a:p>
            <a:pPr>
              <a:buFont typeface="Wingdings" pitchFamily="2" charset="2"/>
              <a:buChar char="§"/>
            </a:pPr>
            <a:r>
              <a:rPr lang="it-IT"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 </a:t>
            </a:r>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Tortora Virginia</a:t>
            </a:r>
          </a:p>
          <a:p>
            <a:endParaRPr lang="it-IT"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pperplate Gothic Bold" pitchFamily="34" charset="0"/>
            </a:endParaRPr>
          </a:p>
          <a:p>
            <a:r>
              <a:rPr lang="it-IT"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pperplate Gothic Bold" pitchFamily="34" charset="0"/>
              </a:rPr>
              <a:t>DOCENTI REFERENTI:</a:t>
            </a:r>
          </a:p>
          <a:p>
            <a:pPr>
              <a:buFont typeface="Wingdings" pitchFamily="2" charset="2"/>
              <a:buChar char="§"/>
            </a:pPr>
            <a:r>
              <a:rPr lang="it-IT"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 </a:t>
            </a:r>
            <a:r>
              <a:rPr lang="it-IT"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pperplate Gothic Bold" pitchFamily="34" charset="0"/>
              </a:rPr>
              <a:t>Pariani Maria Grazia</a:t>
            </a:r>
          </a:p>
          <a:p>
            <a:r>
              <a:rPr lang="it-IT" sz="2000" b="1" dirty="0" smtClean="0">
                <a:ln w="1905"/>
                <a:solidFill>
                  <a:schemeClr val="accent6">
                    <a:lumMod val="75000"/>
                  </a:schemeClr>
                </a:solidFill>
                <a:effectLst>
                  <a:innerShdw blurRad="69850" dist="43180" dir="5400000">
                    <a:srgbClr val="000000">
                      <a:alpha val="65000"/>
                    </a:srgbClr>
                  </a:innerShdw>
                </a:effectLst>
                <a:latin typeface="Elephant" pitchFamily="18" charset="0"/>
              </a:rPr>
              <a:t>Si ringrazia  per  la collaborazione la prof. ssa Parente Filomena </a:t>
            </a:r>
            <a:endParaRPr lang="it-IT" sz="2000" b="1" dirty="0">
              <a:ln w="1905"/>
              <a:solidFill>
                <a:schemeClr val="accent6">
                  <a:lumMod val="75000"/>
                </a:schemeClr>
              </a:solidFill>
              <a:effectLst>
                <a:innerShdw blurRad="69850" dist="43180" dir="5400000">
                  <a:srgbClr val="000000">
                    <a:alpha val="65000"/>
                  </a:srgbClr>
                </a:innerShdw>
              </a:effectLst>
              <a:latin typeface="Elephant" pitchFamily="18" charset="0"/>
            </a:endParaRPr>
          </a:p>
        </p:txBody>
      </p:sp>
    </p:spTree>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500"/>
                                        <p:tgtEl>
                                          <p:spTgt spid="3">
                                            <p:txEl>
                                              <p:pRg st="1" end="1"/>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up)">
                                      <p:cBhvr>
                                        <p:cTn id="18" dur="500"/>
                                        <p:tgtEl>
                                          <p:spTgt spid="3">
                                            <p:txEl>
                                              <p:pRg st="2" end="2"/>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up)">
                                      <p:cBhvr>
                                        <p:cTn id="21" dur="500"/>
                                        <p:tgtEl>
                                          <p:spTgt spid="3">
                                            <p:txEl>
                                              <p:pRg st="3" end="3"/>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up)">
                                      <p:cBhvr>
                                        <p:cTn id="24" dur="500"/>
                                        <p:tgtEl>
                                          <p:spTgt spid="3">
                                            <p:txEl>
                                              <p:pRg st="4" end="4"/>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up)">
                                      <p:cBhvr>
                                        <p:cTn id="27" dur="500"/>
                                        <p:tgtEl>
                                          <p:spTgt spid="3">
                                            <p:txEl>
                                              <p:pRg st="5" end="5"/>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ipe(up)">
                                      <p:cBhvr>
                                        <p:cTn id="30" dur="500"/>
                                        <p:tgtEl>
                                          <p:spTgt spid="3">
                                            <p:txEl>
                                              <p:pRg st="6" end="6"/>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wipe(up)">
                                      <p:cBhvr>
                                        <p:cTn id="33" dur="500"/>
                                        <p:tgtEl>
                                          <p:spTgt spid="3">
                                            <p:txEl>
                                              <p:pRg st="7" end="7"/>
                                            </p:txEl>
                                          </p:spTgt>
                                        </p:tgtEl>
                                      </p:cBhvr>
                                    </p:animEffect>
                                  </p:childTnLst>
                                </p:cTn>
                              </p:par>
                              <p:par>
                                <p:cTn id="34" presetID="22" presetClass="entr" presetSubtype="1"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wipe(up)">
                                      <p:cBhvr>
                                        <p:cTn id="36" dur="500"/>
                                        <p:tgtEl>
                                          <p:spTgt spid="3">
                                            <p:txEl>
                                              <p:pRg st="8" end="8"/>
                                            </p:txEl>
                                          </p:spTgt>
                                        </p:tgtEl>
                                      </p:cBhvr>
                                    </p:animEffect>
                                  </p:childTnLst>
                                </p:cTn>
                              </p:par>
                              <p:par>
                                <p:cTn id="37" presetID="22" presetClass="entr" presetSubtype="1"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wipe(up)">
                                      <p:cBhvr>
                                        <p:cTn id="39" dur="500"/>
                                        <p:tgtEl>
                                          <p:spTgt spid="3">
                                            <p:txEl>
                                              <p:pRg st="9" end="9"/>
                                            </p:txEl>
                                          </p:spTgt>
                                        </p:tgtEl>
                                      </p:cBhvr>
                                    </p:animEffect>
                                  </p:childTnLst>
                                </p:cTn>
                              </p:par>
                              <p:par>
                                <p:cTn id="40" presetID="22" presetClass="entr" presetSubtype="1" fill="hold"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wipe(up)">
                                      <p:cBhvr>
                                        <p:cTn id="42" dur="500"/>
                                        <p:tgtEl>
                                          <p:spTgt spid="3">
                                            <p:txEl>
                                              <p:pRg st="10" end="10"/>
                                            </p:txEl>
                                          </p:spTgt>
                                        </p:tgtEl>
                                      </p:cBhvr>
                                    </p:animEffect>
                                  </p:childTnLst>
                                </p:cTn>
                              </p:par>
                              <p:par>
                                <p:cTn id="43" presetID="22" presetClass="entr" presetSubtype="1"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wipe(up)">
                                      <p:cBhvr>
                                        <p:cTn id="45" dur="500"/>
                                        <p:tgtEl>
                                          <p:spTgt spid="3">
                                            <p:txEl>
                                              <p:pRg st="11" end="11"/>
                                            </p:txEl>
                                          </p:spTgt>
                                        </p:tgtEl>
                                      </p:cBhvr>
                                    </p:animEffect>
                                  </p:childTnLst>
                                </p:cTn>
                              </p:par>
                              <p:par>
                                <p:cTn id="46" presetID="22" presetClass="entr" presetSubtype="1" fill="hold" nodeType="withEffect">
                                  <p:stCondLst>
                                    <p:cond delay="0"/>
                                  </p:stCondLst>
                                  <p:childTnLst>
                                    <p:set>
                                      <p:cBhvr>
                                        <p:cTn id="47" dur="1" fill="hold">
                                          <p:stCondLst>
                                            <p:cond delay="0"/>
                                          </p:stCondLst>
                                        </p:cTn>
                                        <p:tgtEl>
                                          <p:spTgt spid="3">
                                            <p:txEl>
                                              <p:pRg st="12" end="12"/>
                                            </p:txEl>
                                          </p:spTgt>
                                        </p:tgtEl>
                                        <p:attrNameLst>
                                          <p:attrName>style.visibility</p:attrName>
                                        </p:attrNameLst>
                                      </p:cBhvr>
                                      <p:to>
                                        <p:strVal val="visible"/>
                                      </p:to>
                                    </p:set>
                                    <p:animEffect transition="in" filter="wipe(up)">
                                      <p:cBhvr>
                                        <p:cTn id="48" dur="500"/>
                                        <p:tgtEl>
                                          <p:spTgt spid="3">
                                            <p:txEl>
                                              <p:pRg st="12" end="12"/>
                                            </p:txEl>
                                          </p:spTgt>
                                        </p:tgtEl>
                                      </p:cBhvr>
                                    </p:animEffect>
                                  </p:childTnLst>
                                </p:cTn>
                              </p:par>
                              <p:par>
                                <p:cTn id="49" presetID="22" presetClass="entr" presetSubtype="1"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Effect transition="in" filter="wipe(up)">
                                      <p:cBhvr>
                                        <p:cTn id="51" dur="500"/>
                                        <p:tgtEl>
                                          <p:spTgt spid="3">
                                            <p:txEl>
                                              <p:pRg st="13" end="13"/>
                                            </p:txEl>
                                          </p:spTgt>
                                        </p:tgtEl>
                                      </p:cBhvr>
                                    </p:animEffect>
                                  </p:childTnLst>
                                </p:cTn>
                              </p:par>
                              <p:par>
                                <p:cTn id="52" presetID="22" presetClass="entr" presetSubtype="1" fill="hold" nodeType="withEffect">
                                  <p:stCondLst>
                                    <p:cond delay="0"/>
                                  </p:stCondLst>
                                  <p:childTnLst>
                                    <p:set>
                                      <p:cBhvr>
                                        <p:cTn id="53" dur="1" fill="hold">
                                          <p:stCondLst>
                                            <p:cond delay="0"/>
                                          </p:stCondLst>
                                        </p:cTn>
                                        <p:tgtEl>
                                          <p:spTgt spid="3">
                                            <p:txEl>
                                              <p:pRg st="14" end="14"/>
                                            </p:txEl>
                                          </p:spTgt>
                                        </p:tgtEl>
                                        <p:attrNameLst>
                                          <p:attrName>style.visibility</p:attrName>
                                        </p:attrNameLst>
                                      </p:cBhvr>
                                      <p:to>
                                        <p:strVal val="visible"/>
                                      </p:to>
                                    </p:set>
                                    <p:animEffect transition="in" filter="wipe(up)">
                                      <p:cBhvr>
                                        <p:cTn id="54" dur="500"/>
                                        <p:tgtEl>
                                          <p:spTgt spid="3">
                                            <p:txEl>
                                              <p:pRg st="14" end="14"/>
                                            </p:txEl>
                                          </p:spTgt>
                                        </p:tgtEl>
                                      </p:cBhvr>
                                    </p:animEffect>
                                  </p:childTnLst>
                                </p:cTn>
                              </p:par>
                              <p:par>
                                <p:cTn id="55" presetID="22" presetClass="entr" presetSubtype="1" fill="hold" nodeType="withEffect">
                                  <p:stCondLst>
                                    <p:cond delay="0"/>
                                  </p:stCondLst>
                                  <p:childTnLst>
                                    <p:set>
                                      <p:cBhvr>
                                        <p:cTn id="56" dur="1" fill="hold">
                                          <p:stCondLst>
                                            <p:cond delay="0"/>
                                          </p:stCondLst>
                                        </p:cTn>
                                        <p:tgtEl>
                                          <p:spTgt spid="3">
                                            <p:txEl>
                                              <p:pRg st="15" end="15"/>
                                            </p:txEl>
                                          </p:spTgt>
                                        </p:tgtEl>
                                        <p:attrNameLst>
                                          <p:attrName>style.visibility</p:attrName>
                                        </p:attrNameLst>
                                      </p:cBhvr>
                                      <p:to>
                                        <p:strVal val="visible"/>
                                      </p:to>
                                    </p:set>
                                    <p:animEffect transition="in" filter="wipe(up)">
                                      <p:cBhvr>
                                        <p:cTn id="57" dur="500"/>
                                        <p:tgtEl>
                                          <p:spTgt spid="3">
                                            <p:txEl>
                                              <p:pRg st="15" end="15"/>
                                            </p:txEl>
                                          </p:spTgt>
                                        </p:tgtEl>
                                      </p:cBhvr>
                                    </p:animEffect>
                                  </p:childTnLst>
                                </p:cTn>
                              </p:par>
                              <p:par>
                                <p:cTn id="58" presetID="22" presetClass="entr" presetSubtype="1" fill="hold" nodeType="withEffect">
                                  <p:stCondLst>
                                    <p:cond delay="0"/>
                                  </p:stCondLst>
                                  <p:childTnLst>
                                    <p:set>
                                      <p:cBhvr>
                                        <p:cTn id="59" dur="1" fill="hold">
                                          <p:stCondLst>
                                            <p:cond delay="0"/>
                                          </p:stCondLst>
                                        </p:cTn>
                                        <p:tgtEl>
                                          <p:spTgt spid="3">
                                            <p:txEl>
                                              <p:pRg st="16" end="16"/>
                                            </p:txEl>
                                          </p:spTgt>
                                        </p:tgtEl>
                                        <p:attrNameLst>
                                          <p:attrName>style.visibility</p:attrName>
                                        </p:attrNameLst>
                                      </p:cBhvr>
                                      <p:to>
                                        <p:strVal val="visible"/>
                                      </p:to>
                                    </p:set>
                                    <p:animEffect transition="in" filter="wipe(up)">
                                      <p:cBhvr>
                                        <p:cTn id="60" dur="500"/>
                                        <p:tgtEl>
                                          <p:spTgt spid="3">
                                            <p:txEl>
                                              <p:pRg st="16" end="16"/>
                                            </p:txEl>
                                          </p:spTgt>
                                        </p:tgtEl>
                                      </p:cBhvr>
                                    </p:animEffect>
                                  </p:childTnLst>
                                </p:cTn>
                              </p:par>
                              <p:par>
                                <p:cTn id="61" presetID="22" presetClass="entr" presetSubtype="1" fill="hold" nodeType="withEffect">
                                  <p:stCondLst>
                                    <p:cond delay="0"/>
                                  </p:stCondLst>
                                  <p:childTnLst>
                                    <p:set>
                                      <p:cBhvr>
                                        <p:cTn id="62" dur="1" fill="hold">
                                          <p:stCondLst>
                                            <p:cond delay="0"/>
                                          </p:stCondLst>
                                        </p:cTn>
                                        <p:tgtEl>
                                          <p:spTgt spid="3">
                                            <p:txEl>
                                              <p:pRg st="17" end="17"/>
                                            </p:txEl>
                                          </p:spTgt>
                                        </p:tgtEl>
                                        <p:attrNameLst>
                                          <p:attrName>style.visibility</p:attrName>
                                        </p:attrNameLst>
                                      </p:cBhvr>
                                      <p:to>
                                        <p:strVal val="visible"/>
                                      </p:to>
                                    </p:set>
                                    <p:animEffect transition="in" filter="wipe(up)">
                                      <p:cBhvr>
                                        <p:cTn id="63" dur="500"/>
                                        <p:tgtEl>
                                          <p:spTgt spid="3">
                                            <p:txEl>
                                              <p:pRg st="17" end="17"/>
                                            </p:txEl>
                                          </p:spTgt>
                                        </p:tgtEl>
                                      </p:cBhvr>
                                    </p:animEffect>
                                  </p:childTnLst>
                                </p:cTn>
                              </p:par>
                              <p:par>
                                <p:cTn id="64" presetID="22" presetClass="entr" presetSubtype="1" fill="hold" nodeType="withEffect">
                                  <p:stCondLst>
                                    <p:cond delay="0"/>
                                  </p:stCondLst>
                                  <p:childTnLst>
                                    <p:set>
                                      <p:cBhvr>
                                        <p:cTn id="65" dur="1" fill="hold">
                                          <p:stCondLst>
                                            <p:cond delay="0"/>
                                          </p:stCondLst>
                                        </p:cTn>
                                        <p:tgtEl>
                                          <p:spTgt spid="3">
                                            <p:txEl>
                                              <p:pRg st="19" end="19"/>
                                            </p:txEl>
                                          </p:spTgt>
                                        </p:tgtEl>
                                        <p:attrNameLst>
                                          <p:attrName>style.visibility</p:attrName>
                                        </p:attrNameLst>
                                      </p:cBhvr>
                                      <p:to>
                                        <p:strVal val="visible"/>
                                      </p:to>
                                    </p:set>
                                    <p:animEffect transition="in" filter="wipe(up)">
                                      <p:cBhvr>
                                        <p:cTn id="66" dur="500"/>
                                        <p:tgtEl>
                                          <p:spTgt spid="3">
                                            <p:txEl>
                                              <p:pRg st="19" end="19"/>
                                            </p:txEl>
                                          </p:spTgt>
                                        </p:tgtEl>
                                      </p:cBhvr>
                                    </p:animEffect>
                                  </p:childTnLst>
                                </p:cTn>
                              </p:par>
                              <p:par>
                                <p:cTn id="67" presetID="22" presetClass="entr" presetSubtype="1" fill="hold" nodeType="withEffect">
                                  <p:stCondLst>
                                    <p:cond delay="0"/>
                                  </p:stCondLst>
                                  <p:childTnLst>
                                    <p:set>
                                      <p:cBhvr>
                                        <p:cTn id="68" dur="1" fill="hold">
                                          <p:stCondLst>
                                            <p:cond delay="0"/>
                                          </p:stCondLst>
                                        </p:cTn>
                                        <p:tgtEl>
                                          <p:spTgt spid="3">
                                            <p:txEl>
                                              <p:pRg st="20" end="20"/>
                                            </p:txEl>
                                          </p:spTgt>
                                        </p:tgtEl>
                                        <p:attrNameLst>
                                          <p:attrName>style.visibility</p:attrName>
                                        </p:attrNameLst>
                                      </p:cBhvr>
                                      <p:to>
                                        <p:strVal val="visible"/>
                                      </p:to>
                                    </p:set>
                                    <p:animEffect transition="in" filter="wipe(up)">
                                      <p:cBhvr>
                                        <p:cTn id="69" dur="500"/>
                                        <p:tgtEl>
                                          <p:spTgt spid="3">
                                            <p:txEl>
                                              <p:pRg st="20" end="20"/>
                                            </p:txEl>
                                          </p:spTgt>
                                        </p:tgtEl>
                                      </p:cBhvr>
                                    </p:animEffect>
                                  </p:childTnLst>
                                </p:cTn>
                              </p:par>
                              <p:par>
                                <p:cTn id="70" presetID="22" presetClass="entr" presetSubtype="1" fill="hold" nodeType="withEffect">
                                  <p:stCondLst>
                                    <p:cond delay="0"/>
                                  </p:stCondLst>
                                  <p:childTnLst>
                                    <p:set>
                                      <p:cBhvr>
                                        <p:cTn id="71" dur="1" fill="hold">
                                          <p:stCondLst>
                                            <p:cond delay="0"/>
                                          </p:stCondLst>
                                        </p:cTn>
                                        <p:tgtEl>
                                          <p:spTgt spid="3">
                                            <p:txEl>
                                              <p:pRg st="21" end="21"/>
                                            </p:txEl>
                                          </p:spTgt>
                                        </p:tgtEl>
                                        <p:attrNameLst>
                                          <p:attrName>style.visibility</p:attrName>
                                        </p:attrNameLst>
                                      </p:cBhvr>
                                      <p:to>
                                        <p:strVal val="visible"/>
                                      </p:to>
                                    </p:set>
                                    <p:animEffect transition="in" filter="wipe(up)">
                                      <p:cBhvr>
                                        <p:cTn id="72" dur="500"/>
                                        <p:tgtEl>
                                          <p:spTgt spid="3">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ella a 6 punte 3"/>
          <p:cNvSpPr/>
          <p:nvPr/>
        </p:nvSpPr>
        <p:spPr>
          <a:xfrm>
            <a:off x="467544" y="548680"/>
            <a:ext cx="4824536" cy="4032448"/>
          </a:xfrm>
          <a:prstGeom prst="star6">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dirty="0" smtClean="0">
                <a:solidFill>
                  <a:srgbClr val="FF0000"/>
                </a:solidFill>
                <a:latin typeface="Comic Sans MS" pitchFamily="66" charset="0"/>
                <a:hlinkClick r:id="rId2"/>
              </a:rPr>
              <a:t>http://www.wikipedia.it</a:t>
            </a:r>
            <a:endParaRPr lang="it-IT" dirty="0" smtClean="0">
              <a:solidFill>
                <a:srgbClr val="FF0000"/>
              </a:solidFill>
              <a:latin typeface="Comic Sans MS" pitchFamily="66" charset="0"/>
            </a:endParaRPr>
          </a:p>
          <a:p>
            <a:pPr algn="just"/>
            <a:r>
              <a:rPr lang="it-IT" dirty="0" smtClean="0">
                <a:solidFill>
                  <a:srgbClr val="FF0000"/>
                </a:solidFill>
                <a:latin typeface="Comic Sans MS" pitchFamily="66" charset="0"/>
                <a:hlinkClick r:id="rId3"/>
              </a:rPr>
              <a:t>http://www.caigermignaga.it</a:t>
            </a:r>
            <a:endParaRPr lang="it-IT" dirty="0" smtClean="0">
              <a:solidFill>
                <a:srgbClr val="FF0000"/>
              </a:solidFill>
              <a:latin typeface="Comic Sans MS" pitchFamily="66" charset="0"/>
            </a:endParaRPr>
          </a:p>
          <a:p>
            <a:pPr algn="just"/>
            <a:r>
              <a:rPr lang="it-IT" dirty="0" smtClean="0">
                <a:solidFill>
                  <a:srgbClr val="FF0000"/>
                </a:solidFill>
                <a:latin typeface="Comic Sans MS" pitchFamily="66" charset="0"/>
                <a:hlinkClick r:id="rId4"/>
              </a:rPr>
              <a:t>http://www.italianflora.it</a:t>
            </a:r>
            <a:endParaRPr lang="it-IT" dirty="0" smtClean="0">
              <a:solidFill>
                <a:srgbClr val="FF0000"/>
              </a:solidFill>
              <a:latin typeface="Comic Sans MS" pitchFamily="66" charset="0"/>
            </a:endParaRPr>
          </a:p>
          <a:p>
            <a:pPr algn="just"/>
            <a:r>
              <a:rPr lang="it-IT" dirty="0" smtClean="0">
                <a:solidFill>
                  <a:srgbClr val="FF0000"/>
                </a:solidFill>
                <a:latin typeface="Comic Sans MS" pitchFamily="66" charset="0"/>
                <a:hlinkClick r:id="rId5"/>
              </a:rPr>
              <a:t>http://www.monteviasco.it</a:t>
            </a:r>
            <a:endParaRPr lang="it-IT" dirty="0" smtClean="0">
              <a:solidFill>
                <a:srgbClr val="FF0000"/>
              </a:solidFill>
              <a:latin typeface="Comic Sans MS" pitchFamily="66" charset="0"/>
            </a:endParaRPr>
          </a:p>
          <a:p>
            <a:pPr algn="just"/>
            <a:r>
              <a:rPr lang="it-IT" dirty="0" smtClean="0">
                <a:solidFill>
                  <a:srgbClr val="FF0000"/>
                </a:solidFill>
                <a:latin typeface="Comic Sans MS" pitchFamily="66" charset="0"/>
                <a:hlinkClick r:id="rId6"/>
              </a:rPr>
              <a:t>http://www.prolocoagra.it</a:t>
            </a:r>
            <a:endParaRPr lang="it-IT" dirty="0" smtClean="0">
              <a:solidFill>
                <a:srgbClr val="FF0000"/>
              </a:solidFill>
              <a:latin typeface="Comic Sans MS" pitchFamily="66" charset="0"/>
            </a:endParaRPr>
          </a:p>
          <a:p>
            <a:pPr algn="just"/>
            <a:r>
              <a:rPr lang="it-IT" dirty="0" smtClean="0">
                <a:solidFill>
                  <a:srgbClr val="FF0000"/>
                </a:solidFill>
                <a:latin typeface="Comic Sans MS" pitchFamily="66" charset="0"/>
                <a:hlinkClick r:id="rId7"/>
              </a:rPr>
              <a:t>http://www.bensaver.it</a:t>
            </a:r>
            <a:endParaRPr lang="it-IT" dirty="0" smtClean="0">
              <a:solidFill>
                <a:srgbClr val="FF0000"/>
              </a:solidFill>
              <a:latin typeface="Comic Sans MS" pitchFamily="66" charset="0"/>
            </a:endParaRPr>
          </a:p>
          <a:p>
            <a:pPr algn="ctr"/>
            <a:endParaRPr lang="it-IT" dirty="0"/>
          </a:p>
        </p:txBody>
      </p:sp>
      <p:sp>
        <p:nvSpPr>
          <p:cNvPr id="6" name="Ovale 5"/>
          <p:cNvSpPr/>
          <p:nvPr/>
        </p:nvSpPr>
        <p:spPr>
          <a:xfrm>
            <a:off x="3995936" y="3140968"/>
            <a:ext cx="2160240" cy="2016224"/>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smtClean="0">
                <a:latin typeface="Eras Medium ITC" pitchFamily="34" charset="0"/>
              </a:rPr>
              <a:t>“Sentieri e </a:t>
            </a:r>
            <a:r>
              <a:rPr lang="it-IT" dirty="0" err="1" smtClean="0">
                <a:latin typeface="Eras Medium ITC" pitchFamily="34" charset="0"/>
              </a:rPr>
              <a:t>mulattiere…</a:t>
            </a:r>
            <a:r>
              <a:rPr lang="it-IT" dirty="0" smtClean="0">
                <a:latin typeface="Eras Medium ITC" pitchFamily="34" charset="0"/>
              </a:rPr>
              <a:t>” di </a:t>
            </a:r>
            <a:r>
              <a:rPr lang="it-IT" dirty="0" err="1" smtClean="0">
                <a:latin typeface="Eras Medium ITC" pitchFamily="34" charset="0"/>
              </a:rPr>
              <a:t>Miozzi</a:t>
            </a:r>
            <a:r>
              <a:rPr lang="it-IT" dirty="0" smtClean="0">
                <a:latin typeface="Eras Medium ITC" pitchFamily="34" charset="0"/>
              </a:rPr>
              <a:t> Maurizio</a:t>
            </a:r>
          </a:p>
          <a:p>
            <a:pPr algn="ctr"/>
            <a:endParaRPr lang="it-IT" dirty="0"/>
          </a:p>
        </p:txBody>
      </p:sp>
      <p:sp>
        <p:nvSpPr>
          <p:cNvPr id="3" name="Segnaposto contenuto 2"/>
          <p:cNvSpPr>
            <a:spLocks noGrp="1"/>
          </p:cNvSpPr>
          <p:nvPr>
            <p:ph idx="1"/>
          </p:nvPr>
        </p:nvSpPr>
        <p:spPr/>
        <p:txBody>
          <a:bodyPr>
            <a:normAutofit/>
          </a:bodyPr>
          <a:lstStyle/>
          <a:p>
            <a:pPr algn="just">
              <a:buNone/>
            </a:pPr>
            <a:endParaRPr lang="it-IT" sz="2000" dirty="0" smtClean="0">
              <a:latin typeface="Eras Medium ITC" pitchFamily="34" charset="0"/>
            </a:endParaRPr>
          </a:p>
          <a:p>
            <a:pPr algn="just">
              <a:buNone/>
            </a:pPr>
            <a:endParaRPr lang="it-IT" sz="2000" dirty="0" smtClean="0">
              <a:latin typeface="Eras Medium ITC" pitchFamily="34" charset="0"/>
            </a:endParaRPr>
          </a:p>
          <a:p>
            <a:pPr algn="just">
              <a:buNone/>
            </a:pPr>
            <a:endParaRPr lang="it-IT" sz="2000" dirty="0" smtClean="0">
              <a:latin typeface="Eras Medium ITC" pitchFamily="34" charset="0"/>
            </a:endParaRPr>
          </a:p>
          <a:p>
            <a:pPr algn="just">
              <a:buNone/>
            </a:pPr>
            <a:endParaRPr lang="it-IT" sz="2000" dirty="0" smtClean="0">
              <a:latin typeface="Eras Medium ITC" pitchFamily="34" charset="0"/>
            </a:endParaRPr>
          </a:p>
          <a:p>
            <a:pPr algn="just">
              <a:buNone/>
            </a:pPr>
            <a:endParaRPr lang="it-IT" sz="2000" dirty="0" smtClean="0">
              <a:latin typeface="Eras Medium ITC" pitchFamily="34" charset="0"/>
            </a:endParaRPr>
          </a:p>
          <a:p>
            <a:pPr algn="just">
              <a:buNone/>
            </a:pPr>
            <a:endParaRPr lang="it-IT" sz="2000" dirty="0" smtClean="0">
              <a:latin typeface="Eras Medium ITC" pitchFamily="34" charset="0"/>
            </a:endParaRPr>
          </a:p>
          <a:p>
            <a:pPr algn="just">
              <a:buNone/>
            </a:pPr>
            <a:endParaRPr lang="it-IT" sz="2000" dirty="0" smtClean="0">
              <a:latin typeface="Eras Medium ITC" pitchFamily="34" charset="0"/>
            </a:endParaRPr>
          </a:p>
          <a:p>
            <a:pPr algn="just">
              <a:buNone/>
            </a:pPr>
            <a:endParaRPr lang="it-IT" sz="2000" dirty="0" smtClean="0">
              <a:latin typeface="Eras Medium ITC" pitchFamily="34" charset="0"/>
            </a:endParaRPr>
          </a:p>
          <a:p>
            <a:pPr algn="just">
              <a:buNone/>
            </a:pPr>
            <a:endParaRPr lang="it-IT" sz="2000" dirty="0" smtClean="0">
              <a:latin typeface="Eras Medium ITC" pitchFamily="34" charset="0"/>
            </a:endParaRPr>
          </a:p>
          <a:p>
            <a:pPr algn="just">
              <a:buNone/>
            </a:pPr>
            <a:r>
              <a:rPr lang="it-IT" sz="2000" dirty="0" smtClean="0">
                <a:latin typeface="Eras Medium ITC" pitchFamily="34" charset="0"/>
              </a:rPr>
              <a:t>Immagini: Produzione Propria </a:t>
            </a:r>
          </a:p>
          <a:p>
            <a:pPr algn="just">
              <a:buNone/>
            </a:pPr>
            <a:r>
              <a:rPr lang="it-IT" sz="2000" dirty="0" smtClean="0">
                <a:latin typeface="Eras Medium ITC" pitchFamily="34" charset="0"/>
              </a:rPr>
              <a:t>Software utilizzato: Microsoft PowerPoint 2007-2010</a:t>
            </a:r>
          </a:p>
          <a:p>
            <a:pPr algn="just">
              <a:buNone/>
            </a:pPr>
            <a:r>
              <a:rPr lang="it-IT" sz="2000" dirty="0" smtClean="0">
                <a:latin typeface="Eras Medium ITC" pitchFamily="34" charset="0"/>
              </a:rPr>
              <a:t>Da utilizzare per la visualizzazione: Microsoft PowerPoint 2010</a:t>
            </a:r>
          </a:p>
        </p:txBody>
      </p:sp>
      <p:sp>
        <p:nvSpPr>
          <p:cNvPr id="7" name="Decisione 6"/>
          <p:cNvSpPr/>
          <p:nvPr/>
        </p:nvSpPr>
        <p:spPr>
          <a:xfrm>
            <a:off x="4427984" y="2276872"/>
            <a:ext cx="4176464" cy="1440160"/>
          </a:xfrm>
          <a:prstGeom prst="flowChartDecision">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smtClean="0">
                <a:latin typeface="Eras Medium ITC" pitchFamily="34" charset="0"/>
              </a:rPr>
              <a:t>“Acqua passata non macina più” di </a:t>
            </a:r>
            <a:r>
              <a:rPr lang="it-IT" dirty="0" err="1" smtClean="0">
                <a:latin typeface="Eras Medium ITC" pitchFamily="34" charset="0"/>
              </a:rPr>
              <a:t>Miozzi</a:t>
            </a:r>
            <a:r>
              <a:rPr lang="it-IT" dirty="0" smtClean="0">
                <a:latin typeface="Eras Medium ITC" pitchFamily="34" charset="0"/>
              </a:rPr>
              <a:t> Maurizio</a:t>
            </a:r>
          </a:p>
          <a:p>
            <a:pPr algn="ctr"/>
            <a:endParaRPr lang="it-IT" dirty="0"/>
          </a:p>
        </p:txBody>
      </p:sp>
      <p:sp>
        <p:nvSpPr>
          <p:cNvPr id="8" name="Onda 1 7"/>
          <p:cNvSpPr/>
          <p:nvPr/>
        </p:nvSpPr>
        <p:spPr>
          <a:xfrm>
            <a:off x="5220072" y="1196752"/>
            <a:ext cx="3600400" cy="1224136"/>
          </a:xfrm>
          <a:prstGeom prst="wave">
            <a:avLst>
              <a:gd name="adj1" fmla="val 8121"/>
              <a:gd name="adj2" fmla="val -83"/>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IT" dirty="0" smtClean="0">
              <a:latin typeface="Eras Medium ITC" pitchFamily="34" charset="0"/>
            </a:endParaRPr>
          </a:p>
          <a:p>
            <a:pPr algn="ctr"/>
            <a:r>
              <a:rPr lang="it-IT" dirty="0" smtClean="0">
                <a:latin typeface="Eras Medium ITC" pitchFamily="34" charset="0"/>
              </a:rPr>
              <a:t>“</a:t>
            </a:r>
            <a:r>
              <a:rPr lang="it-IT" dirty="0" err="1" smtClean="0"/>
              <a:t>Monteviasco</a:t>
            </a:r>
            <a:r>
              <a:rPr lang="it-IT" dirty="0" smtClean="0"/>
              <a:t>. Storia di un paese solitario” </a:t>
            </a:r>
          </a:p>
          <a:p>
            <a:pPr algn="ctr"/>
            <a:r>
              <a:rPr lang="it-IT" dirty="0" smtClean="0"/>
              <a:t>di P. </a:t>
            </a:r>
            <a:r>
              <a:rPr lang="it-IT" dirty="0" err="1" smtClean="0"/>
              <a:t>Astini</a:t>
            </a:r>
            <a:r>
              <a:rPr lang="it-IT" dirty="0" smtClean="0"/>
              <a:t> </a:t>
            </a:r>
            <a:r>
              <a:rPr lang="it-IT" dirty="0" err="1" smtClean="0"/>
              <a:t>Miravalle</a:t>
            </a:r>
            <a:r>
              <a:rPr lang="it-IT" dirty="0" smtClean="0"/>
              <a:t> – L. Giampaolo</a:t>
            </a:r>
          </a:p>
          <a:p>
            <a:pPr algn="ctr"/>
            <a:endParaRPr lang="it-IT" dirty="0"/>
          </a:p>
        </p:txBody>
      </p:sp>
      <p:sp>
        <p:nvSpPr>
          <p:cNvPr id="2" name="Titolo 1"/>
          <p:cNvSpPr>
            <a:spLocks noGrp="1"/>
          </p:cNvSpPr>
          <p:nvPr>
            <p:ph type="title"/>
          </p:nvPr>
        </p:nvSpPr>
        <p:spPr/>
        <p:txBody>
          <a:bodyPr/>
          <a:lstStyle/>
          <a:p>
            <a:r>
              <a:rPr lang="it-IT"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Lucida Calligraphy" pitchFamily="66" charset="0"/>
              </a:rPr>
              <a:t>Sitografia &amp; bibliografia</a:t>
            </a:r>
            <a:endParaRPr lang="it-IT"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Lucida Calligraphy" pitchFamily="66" charset="0"/>
            </a:endParaRPr>
          </a:p>
        </p:txBody>
      </p:sp>
      <p:sp>
        <p:nvSpPr>
          <p:cNvPr id="5" name="Rettangolo 4"/>
          <p:cNvSpPr/>
          <p:nvPr/>
        </p:nvSpPr>
        <p:spPr>
          <a:xfrm>
            <a:off x="6588224" y="3573016"/>
            <a:ext cx="2160240" cy="1152128"/>
          </a:xfrm>
          <a:prstGeom prst="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smtClean="0">
                <a:latin typeface="Eras Medium ITC" pitchFamily="34" charset="0"/>
              </a:rPr>
              <a:t>“Vita sui </a:t>
            </a:r>
            <a:r>
              <a:rPr lang="it-IT" dirty="0" err="1" smtClean="0">
                <a:latin typeface="Eras Medium ITC" pitchFamily="34" charset="0"/>
              </a:rPr>
              <a:t>monti…</a:t>
            </a:r>
            <a:r>
              <a:rPr lang="it-IT" dirty="0" smtClean="0">
                <a:latin typeface="Eras Medium ITC" pitchFamily="34" charset="0"/>
              </a:rPr>
              <a:t>” </a:t>
            </a:r>
          </a:p>
          <a:p>
            <a:pPr algn="ctr"/>
            <a:r>
              <a:rPr lang="it-IT" dirty="0" smtClean="0">
                <a:latin typeface="Eras Medium ITC" pitchFamily="34" charset="0"/>
              </a:rPr>
              <a:t>di </a:t>
            </a:r>
            <a:r>
              <a:rPr lang="it-IT" dirty="0" err="1" smtClean="0">
                <a:latin typeface="Eras Medium ITC" pitchFamily="34" charset="0"/>
              </a:rPr>
              <a:t>Miozzi</a:t>
            </a:r>
            <a:r>
              <a:rPr lang="it-IT" dirty="0" smtClean="0">
                <a:latin typeface="Eras Medium ITC" pitchFamily="34" charset="0"/>
              </a:rPr>
              <a:t> Maurizio</a:t>
            </a:r>
            <a:endParaRPr lang="it-IT" dirty="0"/>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amond(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amond(in)">
                                      <p:cBhvr>
                                        <p:cTn id="25" dur="2000"/>
                                        <p:tgtEl>
                                          <p:spTgt spid="6"/>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amond(in)">
                                      <p:cBhvr>
                                        <p:cTn id="28" dur="2000"/>
                                        <p:tgtEl>
                                          <p:spTgt spid="5"/>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amond(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2"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95536" y="188640"/>
            <a:ext cx="8229600" cy="1143000"/>
          </a:xfrm>
        </p:spPr>
        <p:txBody>
          <a:bodyPr rtlCol="0" anchor="t">
            <a:normAutofit/>
          </a:bodyPr>
          <a:lstStyle/>
          <a:p>
            <a:pPr fontAlgn="auto">
              <a:spcAft>
                <a:spcPts val="0"/>
              </a:spcAft>
              <a:defRPr/>
            </a:pPr>
            <a:r>
              <a:rPr lang="it-IT"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outerShdw blurRad="38100" dist="38100" dir="2700000" algn="tl">
                    <a:srgbClr val="000000">
                      <a:alpha val="43137"/>
                    </a:srgbClr>
                  </a:outerShdw>
                </a:effectLst>
              </a:rPr>
              <a:t>I muretti a secco </a:t>
            </a:r>
            <a:endParaRPr lang="it-IT"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outerShdw blurRad="38100" dist="38100" dir="2700000" algn="tl">
                  <a:srgbClr val="000000">
                    <a:alpha val="43137"/>
                  </a:srgbClr>
                </a:outerShdw>
              </a:effectLst>
            </a:endParaRPr>
          </a:p>
        </p:txBody>
      </p:sp>
      <p:sp>
        <p:nvSpPr>
          <p:cNvPr id="3" name="Segnaposto contenuto 2"/>
          <p:cNvSpPr>
            <a:spLocks noGrp="1"/>
          </p:cNvSpPr>
          <p:nvPr>
            <p:ph sz="half" idx="1"/>
          </p:nvPr>
        </p:nvSpPr>
        <p:spPr>
          <a:xfrm>
            <a:off x="323850" y="1125538"/>
            <a:ext cx="4038600" cy="5327650"/>
          </a:xfrm>
          <a:prstGeom prst="verticalScroll">
            <a:avLst/>
          </a:prstGeom>
        </p:spPr>
        <p:style>
          <a:lnRef idx="2">
            <a:schemeClr val="accent2"/>
          </a:lnRef>
          <a:fillRef idx="1">
            <a:schemeClr val="lt1"/>
          </a:fillRef>
          <a:effectRef idx="0">
            <a:schemeClr val="accent2"/>
          </a:effectRef>
          <a:fontRef idx="minor">
            <a:schemeClr val="dk1"/>
          </a:fontRef>
        </p:style>
        <p:txBody>
          <a:bodyPr rtlCol="0">
            <a:normAutofit fontScale="25000" lnSpcReduction="20000"/>
          </a:bodyPr>
          <a:lstStyle/>
          <a:p>
            <a:pPr algn="just" fontAlgn="auto">
              <a:spcAft>
                <a:spcPts val="0"/>
              </a:spcAft>
              <a:buFont typeface="Arial" pitchFamily="34" charset="0"/>
              <a:buNone/>
              <a:defRPr/>
            </a:pPr>
            <a:r>
              <a:rPr lang="it-IT" cap="small" dirty="0" smtClean="0">
                <a:solidFill>
                  <a:schemeClr val="bg2">
                    <a:lumMod val="25000"/>
                  </a:schemeClr>
                </a:solidFill>
              </a:rPr>
              <a:t>        </a:t>
            </a:r>
            <a:r>
              <a:rPr lang="it-IT" sz="6200" b="1" cap="small" dirty="0" smtClean="0">
                <a:solidFill>
                  <a:schemeClr val="bg2">
                    <a:lumMod val="25000"/>
                  </a:schemeClr>
                </a:solidFill>
              </a:rPr>
              <a:t>Il paesaggio rurale è caratterizzato dalla presenza dei muretti a secco, piccole, ma resistenti recinzioni non più alte di un metro, in pietra, che delimitano i campi coltivati. Sono in pietra calcarea, a strati, dei quali solo l'ultimo è impermeabile.</a:t>
            </a:r>
          </a:p>
          <a:p>
            <a:pPr algn="just" fontAlgn="auto">
              <a:spcAft>
                <a:spcPts val="0"/>
              </a:spcAft>
              <a:buFont typeface="Arial" pitchFamily="34" charset="0"/>
              <a:buNone/>
              <a:defRPr/>
            </a:pPr>
            <a:r>
              <a:rPr lang="it-IT" sz="6200" b="1" cap="small" dirty="0" smtClean="0">
                <a:solidFill>
                  <a:schemeClr val="bg2">
                    <a:lumMod val="25000"/>
                  </a:schemeClr>
                </a:solidFill>
              </a:rPr>
              <a:t> Se per erosione o rottura, l'ultimo strato viene inciso e l'acqua riesce a penetrare, la roccia si sfalda, si rompe in massi e, nei casi più evidenti, dà origine a veri e propri canyon. </a:t>
            </a:r>
          </a:p>
          <a:p>
            <a:pPr algn="just" fontAlgn="auto">
              <a:spcAft>
                <a:spcPts val="0"/>
              </a:spcAft>
              <a:buFont typeface="Arial" pitchFamily="34" charset="0"/>
              <a:buNone/>
              <a:defRPr/>
            </a:pPr>
            <a:r>
              <a:rPr lang="it-IT" sz="6200" b="1" cap="small" dirty="0" smtClean="0">
                <a:solidFill>
                  <a:schemeClr val="bg2">
                    <a:lumMod val="25000"/>
                  </a:schemeClr>
                </a:solidFill>
              </a:rPr>
              <a:t>I muretti nascono come riutilizzo dei sassi raccolti nei campi che, invece di essere solo ammonticchiati, divengono materiale da "costruzione".</a:t>
            </a:r>
          </a:p>
          <a:p>
            <a:pPr algn="just" fontAlgn="auto">
              <a:spcAft>
                <a:spcPts val="0"/>
              </a:spcAft>
              <a:buFont typeface="Arial" pitchFamily="34" charset="0"/>
              <a:buNone/>
              <a:defRPr/>
            </a:pPr>
            <a:r>
              <a:rPr lang="it-IT" sz="6200" b="1" cap="small" dirty="0" smtClean="0">
                <a:solidFill>
                  <a:schemeClr val="bg2">
                    <a:lumMod val="25000"/>
                  </a:schemeClr>
                </a:solidFill>
              </a:rPr>
              <a:t> Permettono il pascolo senza sorveglianza e sostengono i terreni terrazzati.</a:t>
            </a:r>
            <a:endParaRPr lang="it-IT" sz="6200" b="1" dirty="0">
              <a:solidFill>
                <a:schemeClr val="bg2">
                  <a:lumMod val="25000"/>
                </a:schemeClr>
              </a:solidFill>
            </a:endParaRPr>
          </a:p>
        </p:txBody>
      </p:sp>
      <p:pic>
        <p:nvPicPr>
          <p:cNvPr id="6" name="Segnaposto contenuto 5"/>
          <p:cNvPicPr>
            <a:picLocks noGrp="1" noChangeAspect="1"/>
          </p:cNvPicPr>
          <p:nvPr>
            <p:ph sz="half" idx="2"/>
          </p:nvPr>
        </p:nvPicPr>
        <p:blipFill>
          <a:blip r:embed="rId4" cstate="print">
            <a:extLst/>
          </a:blip>
          <a:stretch>
            <a:fillRect/>
          </a:stretch>
        </p:blipFill>
        <p:spPr>
          <a:xfrm>
            <a:off x="4514749" y="1484784"/>
            <a:ext cx="4158321" cy="3757337"/>
          </a:xfrm>
          <a:scene3d>
            <a:camera prst="orthographicFront"/>
            <a:lightRig rig="threePt" dir="t"/>
          </a:scene3d>
          <a:sp3d>
            <a:bevelT w="88900" h="88900"/>
          </a:sp3d>
        </p:spPr>
      </p:pic>
      <p:sp>
        <p:nvSpPr>
          <p:cNvPr id="7" name="Callout 1 6"/>
          <p:cNvSpPr/>
          <p:nvPr/>
        </p:nvSpPr>
        <p:spPr>
          <a:xfrm>
            <a:off x="4662488" y="5516563"/>
            <a:ext cx="4032250" cy="573087"/>
          </a:xfrm>
          <a:prstGeom prst="borderCallout1">
            <a:avLst>
              <a:gd name="adj1" fmla="val 1286"/>
              <a:gd name="adj2" fmla="val 19097"/>
              <a:gd name="adj3" fmla="val -215058"/>
              <a:gd name="adj4" fmla="val 43667"/>
            </a:avLst>
          </a:prstGeom>
          <a:ln w="38100"/>
        </p:spPr>
        <p:style>
          <a:lnRef idx="1">
            <a:schemeClr val="accent2"/>
          </a:lnRef>
          <a:fillRef idx="3">
            <a:schemeClr val="accent2"/>
          </a:fillRef>
          <a:effectRef idx="2">
            <a:schemeClr val="accent2"/>
          </a:effectRef>
          <a:fontRef idx="minor">
            <a:schemeClr val="lt1"/>
          </a:fontRef>
        </p:style>
        <p:txBody>
          <a:bodyPr anchor="ctr"/>
          <a:lstStyle/>
          <a:p>
            <a:pPr algn="just" fontAlgn="auto">
              <a:spcBef>
                <a:spcPts val="0"/>
              </a:spcBef>
              <a:spcAft>
                <a:spcPts val="0"/>
              </a:spcAft>
              <a:defRPr/>
            </a:pPr>
            <a:r>
              <a:rPr lang="it-IT" sz="2000" b="1" dirty="0">
                <a:solidFill>
                  <a:schemeClr val="tx1"/>
                </a:solidFill>
                <a:latin typeface="Garamond" pitchFamily="18" charset="0"/>
              </a:rPr>
              <a:t>Terrazzamenti delimitati da muretti a secco </a:t>
            </a:r>
          </a:p>
        </p:txBody>
      </p:sp>
      <p:sp>
        <p:nvSpPr>
          <p:cNvPr id="9" name="Pagina iniziale 8">
            <a:hlinkClick r:id="rId5" action="ppaction://hlinksldjump" highlightClick="1"/>
          </p:cNvPr>
          <p:cNvSpPr/>
          <p:nvPr/>
        </p:nvSpPr>
        <p:spPr>
          <a:xfrm>
            <a:off x="7902575" y="6391275"/>
            <a:ext cx="287338" cy="287338"/>
          </a:xfrm>
          <a:prstGeom prst="actionButtonHom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it-IT" dirty="0"/>
          </a:p>
        </p:txBody>
      </p:sp>
      <p:sp>
        <p:nvSpPr>
          <p:cNvPr id="11" name="Indietro o precedente 10">
            <a:hlinkClick r:id="" action="ppaction://hlinkshowjump?jump=previousslide" highlightClick="1"/>
          </p:cNvPr>
          <p:cNvSpPr/>
          <p:nvPr/>
        </p:nvSpPr>
        <p:spPr>
          <a:xfrm>
            <a:off x="7397750" y="6391275"/>
            <a:ext cx="288925" cy="287338"/>
          </a:xfrm>
          <a:prstGeom prst="actionButtonBackPrevious">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it-IT" dirty="0"/>
          </a:p>
        </p:txBody>
      </p:sp>
      <p:sp>
        <p:nvSpPr>
          <p:cNvPr id="10" name="Avanti o successivo 9">
            <a:hlinkClick r:id="" action="ppaction://hlinkshowjump?jump=nextslide" highlightClick="1"/>
          </p:cNvPr>
          <p:cNvSpPr/>
          <p:nvPr/>
        </p:nvSpPr>
        <p:spPr>
          <a:xfrm>
            <a:off x="8424863" y="6391275"/>
            <a:ext cx="269875" cy="287338"/>
          </a:xfrm>
          <a:prstGeom prst="actionButtonForwardNex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it-IT" dirty="0"/>
          </a:p>
        </p:txBody>
      </p:sp>
    </p:spTree>
    <p:custDataLst>
      <p:tags r:id="rId1"/>
    </p:custDataLst>
  </p:cSld>
  <p:clrMapOvr>
    <a:masterClrMapping/>
  </p:clrMapOvr>
  <p:transition spd="slow" advClick="0"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6"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7">
                                          <p:stCondLst>
                                            <p:cond delay="0"/>
                                          </p:stCondLst>
                                        </p:cTn>
                                        <p:tgtEl>
                                          <p:spTgt spid="3"/>
                                        </p:tgtEl>
                                      </p:cBhvr>
                                    </p:animEffect>
                                    <p:anim calcmode="lin" valueType="num">
                                      <p:cBhvr>
                                        <p:cTn id="13" dur="1594"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581"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581" tmFilter="0, 0; 0.125,0.2665; 0.25,0.4; 0.375,0.465; 0.5,0.5;  0.625,0.535; 0.75,0.6; 0.875,0.7335; 1,1">
                                          <p:stCondLst>
                                            <p:cond delay="581"/>
                                          </p:stCondLst>
                                        </p:cTn>
                                        <p:tgtEl>
                                          <p:spTgt spid="3"/>
                                        </p:tgtEl>
                                        <p:attrNameLst>
                                          <p:attrName>ppt_y</p:attrName>
                                        </p:attrNameLst>
                                      </p:cBhvr>
                                      <p:tavLst>
                                        <p:tav tm="0" fmla="#ppt_y-sin(pi*$)/9">
                                          <p:val>
                                            <p:fltVal val="0"/>
                                          </p:val>
                                        </p:tav>
                                        <p:tav tm="100000">
                                          <p:val>
                                            <p:fltVal val="1"/>
                                          </p:val>
                                        </p:tav>
                                      </p:tavLst>
                                    </p:anim>
                                    <p:anim calcmode="lin" valueType="num">
                                      <p:cBhvr>
                                        <p:cTn id="16" dur="291" tmFilter="0, 0; 0.125,0.2665; 0.25,0.4; 0.375,0.465; 0.5,0.5;  0.625,0.535; 0.75,0.6; 0.875,0.7335; 1,1">
                                          <p:stCondLst>
                                            <p:cond delay="1159"/>
                                          </p:stCondLst>
                                        </p:cTn>
                                        <p:tgtEl>
                                          <p:spTgt spid="3"/>
                                        </p:tgtEl>
                                        <p:attrNameLst>
                                          <p:attrName>ppt_y</p:attrName>
                                        </p:attrNameLst>
                                      </p:cBhvr>
                                      <p:tavLst>
                                        <p:tav tm="0" fmla="#ppt_y-sin(pi*$)/27">
                                          <p:val>
                                            <p:fltVal val="0"/>
                                          </p:val>
                                        </p:tav>
                                        <p:tav tm="100000">
                                          <p:val>
                                            <p:fltVal val="1"/>
                                          </p:val>
                                        </p:tav>
                                      </p:tavLst>
                                    </p:anim>
                                    <p:anim calcmode="lin" valueType="num">
                                      <p:cBhvr>
                                        <p:cTn id="17" dur="144" tmFilter="0, 0; 0.125,0.2665; 0.25,0.4; 0.375,0.465; 0.5,0.5;  0.625,0.535; 0.75,0.6; 0.875,0.7335; 1,1">
                                          <p:stCondLst>
                                            <p:cond delay="1449"/>
                                          </p:stCondLst>
                                        </p:cTn>
                                        <p:tgtEl>
                                          <p:spTgt spid="3"/>
                                        </p:tgtEl>
                                        <p:attrNameLst>
                                          <p:attrName>ppt_y</p:attrName>
                                        </p:attrNameLst>
                                      </p:cBhvr>
                                      <p:tavLst>
                                        <p:tav tm="0" fmla="#ppt_y-sin(pi*$)/81">
                                          <p:val>
                                            <p:fltVal val="0"/>
                                          </p:val>
                                        </p:tav>
                                        <p:tav tm="100000">
                                          <p:val>
                                            <p:fltVal val="1"/>
                                          </p:val>
                                        </p:tav>
                                      </p:tavLst>
                                    </p:anim>
                                    <p:animScale>
                                      <p:cBhvr>
                                        <p:cTn id="18" dur="23">
                                          <p:stCondLst>
                                            <p:cond delay="569"/>
                                          </p:stCondLst>
                                        </p:cTn>
                                        <p:tgtEl>
                                          <p:spTgt spid="3"/>
                                        </p:tgtEl>
                                      </p:cBhvr>
                                      <p:to x="100000" y="60000"/>
                                    </p:animScale>
                                    <p:animScale>
                                      <p:cBhvr>
                                        <p:cTn id="19" dur="145" decel="50000">
                                          <p:stCondLst>
                                            <p:cond delay="592"/>
                                          </p:stCondLst>
                                        </p:cTn>
                                        <p:tgtEl>
                                          <p:spTgt spid="3"/>
                                        </p:tgtEl>
                                      </p:cBhvr>
                                      <p:to x="100000" y="100000"/>
                                    </p:animScale>
                                    <p:animScale>
                                      <p:cBhvr>
                                        <p:cTn id="20" dur="23">
                                          <p:stCondLst>
                                            <p:cond delay="1148"/>
                                          </p:stCondLst>
                                        </p:cTn>
                                        <p:tgtEl>
                                          <p:spTgt spid="3"/>
                                        </p:tgtEl>
                                      </p:cBhvr>
                                      <p:to x="100000" y="80000"/>
                                    </p:animScale>
                                    <p:animScale>
                                      <p:cBhvr>
                                        <p:cTn id="21" dur="145" decel="50000">
                                          <p:stCondLst>
                                            <p:cond delay="1171"/>
                                          </p:stCondLst>
                                        </p:cTn>
                                        <p:tgtEl>
                                          <p:spTgt spid="3"/>
                                        </p:tgtEl>
                                      </p:cBhvr>
                                      <p:to x="100000" y="100000"/>
                                    </p:animScale>
                                    <p:animScale>
                                      <p:cBhvr>
                                        <p:cTn id="22" dur="23">
                                          <p:stCondLst>
                                            <p:cond delay="1437"/>
                                          </p:stCondLst>
                                        </p:cTn>
                                        <p:tgtEl>
                                          <p:spTgt spid="3"/>
                                        </p:tgtEl>
                                      </p:cBhvr>
                                      <p:to x="100000" y="90000"/>
                                    </p:animScale>
                                    <p:animScale>
                                      <p:cBhvr>
                                        <p:cTn id="23" dur="145" decel="50000">
                                          <p:stCondLst>
                                            <p:cond delay="1460"/>
                                          </p:stCondLst>
                                        </p:cTn>
                                        <p:tgtEl>
                                          <p:spTgt spid="3"/>
                                        </p:tgtEl>
                                      </p:cBhvr>
                                      <p:to x="100000" y="100000"/>
                                    </p:animScale>
                                    <p:animScale>
                                      <p:cBhvr>
                                        <p:cTn id="24" dur="23">
                                          <p:stCondLst>
                                            <p:cond delay="1582"/>
                                          </p:stCondLst>
                                        </p:cTn>
                                        <p:tgtEl>
                                          <p:spTgt spid="3"/>
                                        </p:tgtEl>
                                      </p:cBhvr>
                                      <p:to x="100000" y="95000"/>
                                    </p:animScale>
                                    <p:animScale>
                                      <p:cBhvr>
                                        <p:cTn id="25" dur="145" decel="50000">
                                          <p:stCondLst>
                                            <p:cond delay="1605"/>
                                          </p:stCondLst>
                                        </p:cTn>
                                        <p:tgtEl>
                                          <p:spTgt spid="3"/>
                                        </p:tgtEl>
                                      </p:cBhvr>
                                      <p:to x="100000" y="100000"/>
                                    </p:animScale>
                                  </p:childTnLst>
                                </p:cTn>
                              </p:par>
                            </p:childTnLst>
                          </p:cTn>
                        </p:par>
                        <p:par>
                          <p:cTn id="26" fill="hold">
                            <p:stCondLst>
                              <p:cond delay="2250"/>
                            </p:stCondLst>
                            <p:childTnLst>
                              <p:par>
                                <p:cTn id="27" presetID="21"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8)">
                                      <p:cBhvr>
                                        <p:cTn id="29" dur="2000"/>
                                        <p:tgtEl>
                                          <p:spTgt spid="6"/>
                                        </p:tgtEl>
                                      </p:cBhvr>
                                    </p:animEffect>
                                  </p:childTnLst>
                                </p:cTn>
                              </p:par>
                              <p:par>
                                <p:cTn id="30" presetID="21" presetClass="entr" presetSubtype="8"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8)">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prstGeom prst="horizontalScroll">
            <a:avLst/>
          </a:prstGeom>
        </p:spPr>
        <p:style>
          <a:lnRef idx="1">
            <a:schemeClr val="dk1"/>
          </a:lnRef>
          <a:fillRef idx="2">
            <a:schemeClr val="dk1"/>
          </a:fillRef>
          <a:effectRef idx="1">
            <a:schemeClr val="dk1"/>
          </a:effectRef>
          <a:fontRef idx="minor">
            <a:schemeClr val="dk1"/>
          </a:fontRef>
        </p:style>
        <p:txBody>
          <a:bodyPr rtlCol="0">
            <a:normAutofit fontScale="90000"/>
          </a:bodyPr>
          <a:lstStyle/>
          <a:p>
            <a:pPr fontAlgn="auto">
              <a:spcAft>
                <a:spcPts val="0"/>
              </a:spcAft>
              <a:defRPr/>
            </a:pPr>
            <a:r>
              <a:rPr lang="it-IT" dirty="0" smtClean="0">
                <a:effectLst>
                  <a:outerShdw blurRad="38100" dist="38100" dir="2700000" algn="tl">
                    <a:srgbClr val="000000">
                      <a:alpha val="43137"/>
                    </a:srgbClr>
                  </a:outerShdw>
                </a:effectLst>
                <a:latin typeface="Castellar" pitchFamily="18" charset="0"/>
              </a:rPr>
              <a:t>Percorsi di montagna</a:t>
            </a:r>
            <a:endParaRPr lang="it-IT" dirty="0">
              <a:effectLst>
                <a:outerShdw blurRad="38100" dist="38100" dir="2700000" algn="tl">
                  <a:srgbClr val="000000">
                    <a:alpha val="43137"/>
                  </a:srgbClr>
                </a:outerShdw>
              </a:effectLst>
              <a:latin typeface="Castellar" pitchFamily="18" charset="0"/>
            </a:endParaRPr>
          </a:p>
        </p:txBody>
      </p:sp>
      <p:sp>
        <p:nvSpPr>
          <p:cNvPr id="4" name="Segnaposto contenuto 3"/>
          <p:cNvSpPr>
            <a:spLocks noGrp="1"/>
          </p:cNvSpPr>
          <p:nvPr>
            <p:ph sz="half" idx="2"/>
          </p:nvPr>
        </p:nvSpPr>
        <p:spPr>
          <a:xfrm>
            <a:off x="5429250" y="2000250"/>
            <a:ext cx="3252788" cy="3286125"/>
          </a:xfrm>
          <a:prstGeom prst="can">
            <a:avLst>
              <a:gd name="adj" fmla="val 15333"/>
            </a:avLst>
          </a:prstGeom>
        </p:spPr>
        <p:style>
          <a:lnRef idx="1">
            <a:schemeClr val="dk1"/>
          </a:lnRef>
          <a:fillRef idx="2">
            <a:schemeClr val="dk1"/>
          </a:fillRef>
          <a:effectRef idx="1">
            <a:schemeClr val="dk1"/>
          </a:effectRef>
          <a:fontRef idx="minor">
            <a:schemeClr val="dk1"/>
          </a:fontRef>
        </p:style>
        <p:txBody>
          <a:bodyPr rtlCol="0">
            <a:normAutofit fontScale="92500" lnSpcReduction="20000"/>
          </a:bodyPr>
          <a:lstStyle/>
          <a:p>
            <a:pPr marL="0" indent="0" algn="ctr" fontAlgn="auto">
              <a:lnSpc>
                <a:spcPct val="110000"/>
              </a:lnSpc>
              <a:spcBef>
                <a:spcPts val="0"/>
              </a:spcBef>
              <a:spcAft>
                <a:spcPts val="0"/>
              </a:spcAft>
              <a:buFont typeface="Arial" pitchFamily="34" charset="0"/>
              <a:buNone/>
              <a:defRPr/>
            </a:pPr>
            <a:r>
              <a:rPr lang="it-IT" sz="2200" dirty="0" smtClean="0">
                <a:solidFill>
                  <a:schemeClr val="tx1"/>
                </a:solidFill>
                <a:latin typeface="Papyrus" pitchFamily="66" charset="0"/>
                <a:cs typeface="Arial" pitchFamily="34" charset="0"/>
              </a:rPr>
              <a:t>Le strade di montagna sono cosparse di ciottoli, arrotondati e prelevati dal letto del torrente. È una pratica d'origine antica, ampiamente diffusa soprattutto in montagna.</a:t>
            </a:r>
            <a:r>
              <a:rPr lang="it-IT" dirty="0" smtClean="0">
                <a:solidFill>
                  <a:schemeClr val="bg2">
                    <a:lumMod val="50000"/>
                  </a:schemeClr>
                </a:solidFill>
                <a:latin typeface="Arial Rounded MT Bold" pitchFamily="34" charset="0"/>
              </a:rPr>
              <a:t/>
            </a:r>
            <a:br>
              <a:rPr lang="it-IT" dirty="0" smtClean="0">
                <a:solidFill>
                  <a:schemeClr val="bg2">
                    <a:lumMod val="50000"/>
                  </a:schemeClr>
                </a:solidFill>
                <a:latin typeface="Arial Rounded MT Bold" pitchFamily="34" charset="0"/>
              </a:rPr>
            </a:br>
            <a:endParaRPr lang="it-IT" dirty="0">
              <a:solidFill>
                <a:schemeClr val="bg2">
                  <a:lumMod val="50000"/>
                </a:schemeClr>
              </a:solidFill>
              <a:latin typeface="Arial Rounded MT Bold" pitchFamily="34" charset="0"/>
            </a:endParaRPr>
          </a:p>
        </p:txBody>
      </p:sp>
      <p:pic>
        <p:nvPicPr>
          <p:cNvPr id="5" name="Segnaposto contenuto 4" descr="C:\Users\Virginia\Desktop\GITA\PB150461.JPG"/>
          <p:cNvPicPr>
            <a:picLocks noGrp="1"/>
          </p:cNvPicPr>
          <p:nvPr>
            <p:ph sz="half" idx="1"/>
          </p:nvPr>
        </p:nvPicPr>
        <p:blipFill>
          <a:blip r:embed="rId4" cstate="print">
            <a:extLst/>
          </a:blip>
          <a:srcRect/>
          <a:stretch>
            <a:fillRect/>
          </a:stretch>
        </p:blipFill>
        <p:spPr>
          <a:xfrm>
            <a:off x="785786" y="1714488"/>
            <a:ext cx="3394472" cy="4525963"/>
          </a:xfrm>
          <a:solidFill>
            <a:srgbClr val="FFFFFF">
              <a:shade val="85000"/>
            </a:srgbClr>
          </a:solidFill>
          <a:ln w="190500" cap="sq">
            <a:solidFill>
              <a:srgbClr val="FFFFFF"/>
            </a:solidFill>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Pagina iniziale 5">
            <a:hlinkClick r:id="rId5" action="ppaction://hlinksldjump" highlightClick="1"/>
          </p:cNvPr>
          <p:cNvSpPr/>
          <p:nvPr/>
        </p:nvSpPr>
        <p:spPr>
          <a:xfrm>
            <a:off x="7902575" y="6391275"/>
            <a:ext cx="287338" cy="287338"/>
          </a:xfrm>
          <a:prstGeom prst="actionButtonHome">
            <a:avLst/>
          </a:prstGeom>
        </p:spPr>
        <p:style>
          <a:lnRef idx="3">
            <a:schemeClr val="lt1"/>
          </a:lnRef>
          <a:fillRef idx="1">
            <a:schemeClr val="dk1"/>
          </a:fillRef>
          <a:effectRef idx="1">
            <a:schemeClr val="dk1"/>
          </a:effectRef>
          <a:fontRef idx="minor">
            <a:schemeClr val="lt1"/>
          </a:fontRef>
        </p:style>
        <p:txBody>
          <a:bodyPr anchor="ctr"/>
          <a:lstStyle/>
          <a:p>
            <a:pPr algn="ctr" fontAlgn="auto">
              <a:spcBef>
                <a:spcPts val="0"/>
              </a:spcBef>
              <a:spcAft>
                <a:spcPts val="0"/>
              </a:spcAft>
              <a:defRPr/>
            </a:pPr>
            <a:endParaRPr lang="it-IT" dirty="0"/>
          </a:p>
        </p:txBody>
      </p:sp>
      <p:sp>
        <p:nvSpPr>
          <p:cNvPr id="7" name="Indietro o precedente 6">
            <a:hlinkClick r:id="" action="ppaction://hlinkshowjump?jump=previousslide" highlightClick="1"/>
          </p:cNvPr>
          <p:cNvSpPr/>
          <p:nvPr/>
        </p:nvSpPr>
        <p:spPr>
          <a:xfrm>
            <a:off x="7397750" y="6391275"/>
            <a:ext cx="288925" cy="287338"/>
          </a:xfrm>
          <a:prstGeom prst="actionButtonBackPrevious">
            <a:avLst/>
          </a:prstGeom>
        </p:spPr>
        <p:style>
          <a:lnRef idx="3">
            <a:schemeClr val="lt1"/>
          </a:lnRef>
          <a:fillRef idx="1">
            <a:schemeClr val="dk1"/>
          </a:fillRef>
          <a:effectRef idx="1">
            <a:schemeClr val="dk1"/>
          </a:effectRef>
          <a:fontRef idx="minor">
            <a:schemeClr val="lt1"/>
          </a:fontRef>
        </p:style>
        <p:txBody>
          <a:bodyPr anchor="ctr"/>
          <a:lstStyle/>
          <a:p>
            <a:pPr algn="ctr" fontAlgn="auto">
              <a:spcBef>
                <a:spcPts val="0"/>
              </a:spcBef>
              <a:spcAft>
                <a:spcPts val="0"/>
              </a:spcAft>
              <a:defRPr/>
            </a:pPr>
            <a:endParaRPr lang="it-IT" dirty="0"/>
          </a:p>
        </p:txBody>
      </p:sp>
      <p:sp>
        <p:nvSpPr>
          <p:cNvPr id="8" name="Avanti o successivo 7">
            <a:hlinkClick r:id="" action="ppaction://hlinkshowjump?jump=nextslide" highlightClick="1"/>
          </p:cNvPr>
          <p:cNvSpPr/>
          <p:nvPr/>
        </p:nvSpPr>
        <p:spPr>
          <a:xfrm>
            <a:off x="8424863" y="6391275"/>
            <a:ext cx="269875" cy="287338"/>
          </a:xfrm>
          <a:prstGeom prst="actionButtonForwardNext">
            <a:avLst/>
          </a:prstGeom>
        </p:spPr>
        <p:style>
          <a:lnRef idx="3">
            <a:schemeClr val="lt1"/>
          </a:lnRef>
          <a:fillRef idx="1">
            <a:schemeClr val="dk1"/>
          </a:fillRef>
          <a:effectRef idx="1">
            <a:schemeClr val="dk1"/>
          </a:effectRef>
          <a:fontRef idx="minor">
            <a:schemeClr val="lt1"/>
          </a:fontRef>
        </p:style>
        <p:txBody>
          <a:bodyPr anchor="ctr"/>
          <a:lstStyle/>
          <a:p>
            <a:pPr algn="ctr" fontAlgn="auto">
              <a:spcBef>
                <a:spcPts val="0"/>
              </a:spcBef>
              <a:spcAft>
                <a:spcPts val="0"/>
              </a:spcAft>
              <a:defRPr/>
            </a:pPr>
            <a:endParaRPr lang="it-IT" dirty="0"/>
          </a:p>
        </p:txBody>
      </p:sp>
    </p:spTree>
    <p:custDataLst>
      <p:tags r:id="rId1"/>
    </p:custDataLst>
  </p:cSld>
  <p:clrMapOvr>
    <a:masterClrMapping/>
  </p:clrMapOvr>
  <p:transition spd="slow" advClick="0"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2000"/>
                            </p:stCondLst>
                            <p:childTnLst>
                              <p:par>
                                <p:cTn id="16" presetID="22" presetClass="entr" presetSubtype="1" fill="hold" grpId="0" nodeType="afterEffect">
                                  <p:stCondLst>
                                    <p:cond delay="0"/>
                                  </p:stCondLst>
                                  <p:childTnLst>
                                    <p:set>
                                      <p:cBhvr>
                                        <p:cTn id="17" dur="1" fill="hold">
                                          <p:stCondLst>
                                            <p:cond delay="0"/>
                                          </p:stCondLst>
                                        </p:cTn>
                                        <p:tgtEl>
                                          <p:spTgt spid="4">
                                            <p:bg/>
                                          </p:spTgt>
                                        </p:tgtEl>
                                        <p:attrNameLst>
                                          <p:attrName>style.visibility</p:attrName>
                                        </p:attrNameLst>
                                      </p:cBhvr>
                                      <p:to>
                                        <p:strVal val="visible"/>
                                      </p:to>
                                    </p:set>
                                    <p:animEffect transition="in" filter="wipe(up)">
                                      <p:cBhvr>
                                        <p:cTn id="18" dur="300"/>
                                        <p:tgtEl>
                                          <p:spTgt spid="4">
                                            <p:bg/>
                                          </p:spTgt>
                                        </p:tgtEl>
                                      </p:cBhvr>
                                    </p:animEffect>
                                  </p:childTnLst>
                                </p:cTn>
                              </p:par>
                            </p:childTnLst>
                          </p:cTn>
                        </p:par>
                        <p:par>
                          <p:cTn id="19" fill="hold">
                            <p:stCondLst>
                              <p:cond delay="2300"/>
                            </p:stCondLst>
                            <p:childTnLst>
                              <p:par>
                                <p:cTn id="20" presetID="42" presetClass="entr" presetSubtype="0" fill="hold" grpId="0" nodeType="after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100"/>
                                        <p:tgtEl>
                                          <p:spTgt spid="4">
                                            <p:txEl>
                                              <p:pRg st="0" end="0"/>
                                            </p:txEl>
                                          </p:spTgt>
                                        </p:tgtEl>
                                      </p:cBhvr>
                                    </p:animEffect>
                                    <p:anim calcmode="lin" valueType="num">
                                      <p:cBhvr>
                                        <p:cTn id="23" dur="11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11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0" scaled="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67544" y="188640"/>
            <a:ext cx="8229600" cy="1143000"/>
          </a:xfrm>
        </p:spPr>
        <p:txBody>
          <a:bodyPr rtlCol="0">
            <a:normAutofit/>
          </a:bodyPr>
          <a:lstStyle/>
          <a:p>
            <a:pPr fontAlgn="auto">
              <a:spcAft>
                <a:spcPts val="0"/>
              </a:spcAft>
              <a:defRPr/>
            </a:pPr>
            <a:r>
              <a:rPr lang="it-IT"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2700000" algn="tl">
                    <a:srgbClr val="000000">
                      <a:alpha val="43137"/>
                    </a:srgbClr>
                  </a:outerShdw>
                </a:effectLst>
              </a:rPr>
              <a:t>Le case</a:t>
            </a:r>
            <a:endParaRPr lang="it-IT"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2700000" algn="tl">
                  <a:srgbClr val="000000">
                    <a:alpha val="43137"/>
                  </a:srgbClr>
                </a:outerShdw>
              </a:effectLst>
            </a:endParaRPr>
          </a:p>
        </p:txBody>
      </p:sp>
      <p:sp>
        <p:nvSpPr>
          <p:cNvPr id="3" name="Segnaposto contenuto 2"/>
          <p:cNvSpPr>
            <a:spLocks noGrp="1"/>
          </p:cNvSpPr>
          <p:nvPr>
            <p:ph sz="half" idx="1"/>
          </p:nvPr>
        </p:nvSpPr>
        <p:spPr>
          <a:xfrm>
            <a:off x="395288" y="1557338"/>
            <a:ext cx="4071937" cy="4751387"/>
          </a:xfrm>
        </p:spPr>
        <p:style>
          <a:lnRef idx="2">
            <a:schemeClr val="accent2"/>
          </a:lnRef>
          <a:fillRef idx="1">
            <a:schemeClr val="lt1"/>
          </a:fillRef>
          <a:effectRef idx="0">
            <a:schemeClr val="accent2"/>
          </a:effectRef>
          <a:fontRef idx="minor">
            <a:schemeClr val="dk1"/>
          </a:fontRef>
        </p:style>
        <p:txBody>
          <a:bodyPr rtlCol="0">
            <a:noAutofit/>
          </a:bodyPr>
          <a:lstStyle/>
          <a:p>
            <a:pPr marL="0" indent="0" algn="just" fontAlgn="auto">
              <a:lnSpc>
                <a:spcPct val="110000"/>
              </a:lnSpc>
              <a:spcBef>
                <a:spcPts val="0"/>
              </a:spcBef>
              <a:spcAft>
                <a:spcPts val="0"/>
              </a:spcAft>
              <a:buFont typeface="Arial" pitchFamily="34" charset="0"/>
              <a:buNone/>
              <a:defRPr/>
            </a:pPr>
            <a:r>
              <a:rPr lang="it-IT" sz="2000" dirty="0" smtClean="0">
                <a:solidFill>
                  <a:srgbClr val="C00000"/>
                </a:solidFill>
                <a:latin typeface="Century Gothic" pitchFamily="34" charset="0"/>
              </a:rPr>
              <a:t>L’architettura è tipica dei borghi montani ed è costituita da case di pietra addossate e disposte “a gradoni”. Tale disposizione è dovuta alla pendenza del terreno. I locali sono piccoli e bassi per trattenere il calore, e le finestre altrettanto piccole. Il pavimento della lobia è costituito da assi di castagno non accostate per facilitarne la pulizia e non ostacolarne la dilatazione termica</a:t>
            </a:r>
            <a:endParaRPr lang="it-IT" sz="2000" dirty="0">
              <a:solidFill>
                <a:srgbClr val="C00000"/>
              </a:solidFill>
              <a:latin typeface="Century Gothic" pitchFamily="34" charset="0"/>
            </a:endParaRPr>
          </a:p>
        </p:txBody>
      </p:sp>
      <p:pic>
        <p:nvPicPr>
          <p:cNvPr id="1026" name="Picture 2" descr="G:\DSCN1802.JPG"/>
          <p:cNvPicPr>
            <a:picLocks noGrp="1" noChangeAspect="1" noChangeArrowheads="1"/>
          </p:cNvPicPr>
          <p:nvPr>
            <p:ph sz="half" idx="2"/>
          </p:nvPr>
        </p:nvPicPr>
        <p:blipFill>
          <a:blip r:embed="rId3" cstate="print"/>
          <a:srcRect/>
          <a:stretch>
            <a:fillRect/>
          </a:stretch>
        </p:blipFill>
        <p:spPr>
          <a:xfrm>
            <a:off x="4643438" y="1844675"/>
            <a:ext cx="4176712" cy="4164013"/>
          </a:xfrm>
        </p:spPr>
      </p:pic>
      <p:sp>
        <p:nvSpPr>
          <p:cNvPr id="5" name="Pagina iniziale 4">
            <a:hlinkClick r:id="rId4" action="ppaction://hlinksldjump" highlightClick="1"/>
          </p:cNvPr>
          <p:cNvSpPr/>
          <p:nvPr/>
        </p:nvSpPr>
        <p:spPr>
          <a:xfrm>
            <a:off x="7994650" y="6443663"/>
            <a:ext cx="287338" cy="288925"/>
          </a:xfrm>
          <a:prstGeom prst="actionButtonHom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6" name="Indietro o precedente 5">
            <a:hlinkClick r:id="" action="ppaction://hlinkshowjump?jump=previousslide" highlightClick="1"/>
          </p:cNvPr>
          <p:cNvSpPr/>
          <p:nvPr/>
        </p:nvSpPr>
        <p:spPr>
          <a:xfrm>
            <a:off x="7489825" y="6443663"/>
            <a:ext cx="288925" cy="288925"/>
          </a:xfrm>
          <a:prstGeom prst="actionButtonBackPrevious">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
        <p:nvSpPr>
          <p:cNvPr id="7" name="Avanti o successivo 6">
            <a:hlinkClick r:id="" action="ppaction://hlinkshowjump?jump=nextslide" highlightClick="1"/>
          </p:cNvPr>
          <p:cNvSpPr/>
          <p:nvPr/>
        </p:nvSpPr>
        <p:spPr>
          <a:xfrm>
            <a:off x="8515350" y="6443663"/>
            <a:ext cx="271463" cy="288925"/>
          </a:xfrm>
          <a:prstGeom prst="actionButtonForwardNex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p>
        </p:txBody>
      </p:sp>
    </p:spTree>
    <p:custDataLst>
      <p:tags r:id="rId1"/>
    </p:custDataLst>
  </p:cSld>
  <p:clrMapOvr>
    <a:masterClrMapping/>
  </p:clrMapOvr>
  <p:transition spd="slow" advClick="0" advTm="1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37"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700"/>
                                        <p:tgtEl>
                                          <p:spTgt spid="1026"/>
                                        </p:tgtEl>
                                      </p:cBhvr>
                                    </p:animEffect>
                                    <p:anim calcmode="lin" valueType="num">
                                      <p:cBhvr>
                                        <p:cTn id="11" dur="700" fill="hold"/>
                                        <p:tgtEl>
                                          <p:spTgt spid="1026"/>
                                        </p:tgtEl>
                                        <p:attrNameLst>
                                          <p:attrName>ppt_x</p:attrName>
                                        </p:attrNameLst>
                                      </p:cBhvr>
                                      <p:tavLst>
                                        <p:tav tm="0">
                                          <p:val>
                                            <p:strVal val="#ppt_x"/>
                                          </p:val>
                                        </p:tav>
                                        <p:tav tm="100000">
                                          <p:val>
                                            <p:strVal val="#ppt_x"/>
                                          </p:val>
                                        </p:tav>
                                      </p:tavLst>
                                    </p:anim>
                                    <p:anim calcmode="lin" valueType="num">
                                      <p:cBhvr>
                                        <p:cTn id="12" dur="630" decel="100000" fill="hold"/>
                                        <p:tgtEl>
                                          <p:spTgt spid="1026"/>
                                        </p:tgtEl>
                                        <p:attrNameLst>
                                          <p:attrName>ppt_y</p:attrName>
                                        </p:attrNameLst>
                                      </p:cBhvr>
                                      <p:tavLst>
                                        <p:tav tm="0">
                                          <p:val>
                                            <p:strVal val="#ppt_y+1"/>
                                          </p:val>
                                        </p:tav>
                                        <p:tav tm="100000">
                                          <p:val>
                                            <p:strVal val="#ppt_y-.03"/>
                                          </p:val>
                                        </p:tav>
                                      </p:tavLst>
                                    </p:anim>
                                    <p:anim calcmode="lin" valueType="num">
                                      <p:cBhvr>
                                        <p:cTn id="13" dur="70" accel="100000" fill="hold">
                                          <p:stCondLst>
                                            <p:cond delay="630"/>
                                          </p:stCondLst>
                                        </p:cTn>
                                        <p:tgtEl>
                                          <p:spTgt spid="1026"/>
                                        </p:tgtEl>
                                        <p:attrNameLst>
                                          <p:attrName>ppt_y</p:attrName>
                                        </p:attrNameLst>
                                      </p:cBhvr>
                                      <p:tavLst>
                                        <p:tav tm="0">
                                          <p:val>
                                            <p:strVal val="#ppt_y-.03"/>
                                          </p:val>
                                        </p:tav>
                                        <p:tav tm="100000">
                                          <p:val>
                                            <p:strVal val="#ppt_y"/>
                                          </p:val>
                                        </p:tav>
                                      </p:tavLst>
                                    </p:anim>
                                  </p:childTnLst>
                                </p:cTn>
                              </p:par>
                            </p:childTnLst>
                          </p:cTn>
                        </p:par>
                        <p:par>
                          <p:cTn id="14" fill="hold">
                            <p:stCondLst>
                              <p:cond delay="700"/>
                            </p:stCondLst>
                            <p:childTnLst>
                              <p:par>
                                <p:cTn id="15" presetID="53" presetClass="entr" presetSubtype="16" fill="hold" grpId="0" nodeType="after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p:cTn id="17" dur="500" fill="hold"/>
                                        <p:tgtEl>
                                          <p:spTgt spid="3">
                                            <p:bg/>
                                          </p:spTgt>
                                        </p:tgtEl>
                                        <p:attrNameLst>
                                          <p:attrName>ppt_w</p:attrName>
                                        </p:attrNameLst>
                                      </p:cBhvr>
                                      <p:tavLst>
                                        <p:tav tm="0">
                                          <p:val>
                                            <p:fltVal val="0"/>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animEffect transition="in" filter="fade">
                                      <p:cBhvr>
                                        <p:cTn id="19" dur="500"/>
                                        <p:tgtEl>
                                          <p:spTgt spid="3">
                                            <p:bg/>
                                          </p:spTgt>
                                        </p:tgtEl>
                                      </p:cBhvr>
                                    </p:animEffect>
                                  </p:childTnLst>
                                </p:cTn>
                              </p:par>
                            </p:childTnLst>
                          </p:cTn>
                        </p:par>
                        <p:par>
                          <p:cTn id="20" fill="hold">
                            <p:stCondLst>
                              <p:cond delay="1200"/>
                            </p:stCondLst>
                            <p:childTnLst>
                              <p:par>
                                <p:cTn id="21" presetID="16" presetClass="entr" presetSubtype="42" fill="hold" grpId="0"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outHorizontal)">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blip>
          <a:srcRect/>
          <a:stretch>
            <a:fillRect/>
          </a:stretch>
        </p:blipFill>
        <p:spPr bwMode="auto">
          <a:xfrm>
            <a:off x="251520" y="2348880"/>
            <a:ext cx="3896142" cy="3672408"/>
          </a:xfrm>
          <a:prstGeom prst="round2DiagRect">
            <a:avLst>
              <a:gd name="adj1" fmla="val 23655"/>
              <a:gd name="adj2" fmla="val 0"/>
            </a:avLst>
          </a:prstGeom>
          <a:ln w="88900" cap="sq">
            <a:solidFill>
              <a:srgbClr val="FFFFFF"/>
            </a:solidFill>
            <a:miter lim="800000"/>
          </a:ln>
          <a:effectLst>
            <a:outerShdw blurRad="254000" algn="tl" rotWithShape="0">
              <a:srgbClr val="000000">
                <a:alpha val="43000"/>
              </a:srgbClr>
            </a:outerShdw>
          </a:effectLst>
          <a:extLst/>
        </p:spPr>
      </p:pic>
      <p:sp>
        <p:nvSpPr>
          <p:cNvPr id="2" name="Titolo 1"/>
          <p:cNvSpPr>
            <a:spLocks noGrp="1"/>
          </p:cNvSpPr>
          <p:nvPr>
            <p:ph type="title"/>
          </p:nvPr>
        </p:nvSpPr>
        <p:spPr>
          <a:xfrm>
            <a:off x="1043608" y="188640"/>
            <a:ext cx="6912768" cy="864096"/>
          </a:xfrm>
          <a:prstGeom prst="ellipseRibbon">
            <a:avLst/>
          </a:prstGeom>
        </p:spPr>
        <p:style>
          <a:lnRef idx="1">
            <a:schemeClr val="accent6"/>
          </a:lnRef>
          <a:fillRef idx="2">
            <a:schemeClr val="accent6"/>
          </a:fillRef>
          <a:effectRef idx="1">
            <a:schemeClr val="accent6"/>
          </a:effectRef>
          <a:fontRef idx="minor">
            <a:schemeClr val="dk1"/>
          </a:fontRef>
        </p:style>
        <p:txBody>
          <a:bodyPr rtlCol="0">
            <a:normAutofit fontScale="90000"/>
          </a:bodyPr>
          <a:lstStyle/>
          <a:p>
            <a:pPr fontAlgn="auto">
              <a:spcAft>
                <a:spcPts val="0"/>
              </a:spcAft>
              <a:defRPr/>
            </a:pPr>
            <a:r>
              <a:rPr lang="it-IT"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rPr>
              <a:t>La mulattiera</a:t>
            </a:r>
            <a:endParaRPr lang="it-IT"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endParaRPr>
          </a:p>
        </p:txBody>
      </p:sp>
      <p:sp>
        <p:nvSpPr>
          <p:cNvPr id="5" name="Callout 1 4"/>
          <p:cNvSpPr/>
          <p:nvPr/>
        </p:nvSpPr>
        <p:spPr>
          <a:xfrm>
            <a:off x="4572000" y="1628775"/>
            <a:ext cx="4392613" cy="3384550"/>
          </a:xfrm>
          <a:prstGeom prst="borderCallout1">
            <a:avLst>
              <a:gd name="adj1" fmla="val 61510"/>
              <a:gd name="adj2" fmla="val 403"/>
              <a:gd name="adj3" fmla="val 98036"/>
              <a:gd name="adj4" fmla="val -47164"/>
            </a:avLst>
          </a:prstGeom>
        </p:spPr>
        <p:style>
          <a:lnRef idx="2">
            <a:schemeClr val="accent6"/>
          </a:lnRef>
          <a:fillRef idx="1">
            <a:schemeClr val="lt1"/>
          </a:fillRef>
          <a:effectRef idx="0">
            <a:schemeClr val="accent6"/>
          </a:effectRef>
          <a:fontRef idx="minor">
            <a:schemeClr val="dk1"/>
          </a:fontRef>
        </p:style>
        <p:txBody>
          <a:bodyPr anchor="ctr"/>
          <a:lstStyle/>
          <a:p>
            <a:pPr algn="just" fontAlgn="auto">
              <a:spcBef>
                <a:spcPts val="0"/>
              </a:spcBef>
              <a:spcAft>
                <a:spcPts val="0"/>
              </a:spcAft>
              <a:defRPr/>
            </a:pPr>
            <a:r>
              <a:rPr lang="it-IT" dirty="0">
                <a:latin typeface="Centaur" pitchFamily="18" charset="0"/>
              </a:rPr>
              <a:t>Per anni l’unica via di comunicazione tra Monteviasco e il fondovalle è stata rappresentata dalla suggestiva mulattiera a gradinata. Sostenuta da muretti a secco, prende progressivamente quota con una serie di tornanti per 375 m di dislivello. Il numero di gradini (oltre 1000) è stato modificato in seguito a lavori di restauro. Quelli iniziale erano più bassi per facilitare la discesa delle donne con le gerle cariche di prodotti. La pietra utilizzata è il "Paragneiss del cristallino insubrico" che si sfalda in lamelle sottili, consentendo la realizzazione di gradini anche molto bassi.</a:t>
            </a:r>
          </a:p>
        </p:txBody>
      </p:sp>
      <p:sp>
        <p:nvSpPr>
          <p:cNvPr id="6" name="Pagina iniziale 5">
            <a:hlinkClick r:id="rId5" action="ppaction://hlinksldjump" highlightClick="1"/>
          </p:cNvPr>
          <p:cNvSpPr/>
          <p:nvPr/>
        </p:nvSpPr>
        <p:spPr>
          <a:xfrm>
            <a:off x="8172450" y="6391275"/>
            <a:ext cx="287338" cy="287338"/>
          </a:xfrm>
          <a:prstGeom prst="actionButtonHome">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it-IT" dirty="0"/>
          </a:p>
        </p:txBody>
      </p:sp>
      <p:sp>
        <p:nvSpPr>
          <p:cNvPr id="3" name="Indietro o precedente 2">
            <a:hlinkClick r:id="" action="ppaction://hlinkshowjump?jump=previousslide" highlightClick="1"/>
          </p:cNvPr>
          <p:cNvSpPr/>
          <p:nvPr/>
        </p:nvSpPr>
        <p:spPr>
          <a:xfrm>
            <a:off x="7667625" y="6391275"/>
            <a:ext cx="288925" cy="287338"/>
          </a:xfrm>
          <a:prstGeom prst="actionButtonBackPrevious">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it-IT" dirty="0"/>
          </a:p>
        </p:txBody>
      </p:sp>
    </p:spTree>
    <p:custDataLst>
      <p:tags r:id="rId1"/>
    </p:custDataLst>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par>
                                <p:cTn id="13" presetID="3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899592" y="260648"/>
            <a:ext cx="7772400" cy="1470025"/>
          </a:xfrm>
        </p:spPr>
        <p:txBody>
          <a:bodyPr/>
          <a:lstStyle/>
          <a:p>
            <a:r>
              <a:rPr lang="it-IT" b="1"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Eras Light ITC" pitchFamily="34" charset="0"/>
              </a:rPr>
              <a:t>CURIGLIA CON MONTEVIASCO</a:t>
            </a:r>
            <a:endParaRPr lang="it-IT"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Eras Light ITC" pitchFamily="34" charset="0"/>
            </a:endParaRPr>
          </a:p>
        </p:txBody>
      </p:sp>
      <p:sp>
        <p:nvSpPr>
          <p:cNvPr id="4" name="Personalizzato 3">
            <a:hlinkClick r:id="" action="ppaction://hlinkshowjump?jump=nextslide" highlightClick="1"/>
          </p:cNvPr>
          <p:cNvSpPr/>
          <p:nvPr/>
        </p:nvSpPr>
        <p:spPr>
          <a:xfrm>
            <a:off x="686969" y="1700808"/>
            <a:ext cx="2300855" cy="360040"/>
          </a:xfrm>
          <a:prstGeom prst="actionButtonBlank">
            <a:avLst/>
          </a:prstGeom>
        </p:spPr>
        <p:style>
          <a:lnRef idx="1">
            <a:schemeClr val="dk1"/>
          </a:lnRef>
          <a:fillRef idx="2">
            <a:schemeClr val="dk1"/>
          </a:fillRef>
          <a:effectRef idx="1">
            <a:schemeClr val="dk1"/>
          </a:effectRef>
          <a:fontRef idx="minor">
            <a:schemeClr val="dk1"/>
          </a:fontRef>
        </p:style>
        <p:txBody>
          <a:bodyPr rtlCol="0" anchor="ctr"/>
          <a:lstStyle/>
          <a:p>
            <a:pPr algn="ctr"/>
            <a:r>
              <a:rPr lang="it-IT" sz="2000" dirty="0" smtClean="0">
                <a:latin typeface="Century Schoolbook" pitchFamily="18" charset="0"/>
              </a:rPr>
              <a:t>Un po’ di storia…</a:t>
            </a:r>
            <a:endParaRPr lang="it-IT" sz="2000" dirty="0">
              <a:latin typeface="Century Schoolbook" pitchFamily="18" charset="0"/>
            </a:endParaRPr>
          </a:p>
        </p:txBody>
      </p:sp>
      <p:sp>
        <p:nvSpPr>
          <p:cNvPr id="5" name="Personalizzato 4">
            <a:hlinkClick r:id="rId3" action="ppaction://hlinksldjump" highlightClick="1"/>
          </p:cNvPr>
          <p:cNvSpPr/>
          <p:nvPr/>
        </p:nvSpPr>
        <p:spPr>
          <a:xfrm>
            <a:off x="7020272" y="2996952"/>
            <a:ext cx="1920437" cy="432048"/>
          </a:xfrm>
          <a:prstGeom prst="actionButtonBlank">
            <a:avLst/>
          </a:prstGeom>
        </p:spPr>
        <p:style>
          <a:lnRef idx="1">
            <a:schemeClr val="dk1"/>
          </a:lnRef>
          <a:fillRef idx="2">
            <a:schemeClr val="dk1"/>
          </a:fillRef>
          <a:effectRef idx="1">
            <a:schemeClr val="dk1"/>
          </a:effectRef>
          <a:fontRef idx="minor">
            <a:schemeClr val="dk1"/>
          </a:fontRef>
        </p:style>
        <p:txBody>
          <a:bodyPr rtlCol="0" anchor="ctr"/>
          <a:lstStyle/>
          <a:p>
            <a:pPr algn="ctr"/>
            <a:r>
              <a:rPr lang="it-IT" sz="2000" dirty="0" smtClean="0">
                <a:latin typeface="Century Schoolbook" pitchFamily="18" charset="0"/>
              </a:rPr>
              <a:t>La leggenda</a:t>
            </a:r>
            <a:endParaRPr lang="it-IT" sz="2000" dirty="0">
              <a:latin typeface="Century Schoolbook" pitchFamily="18" charset="0"/>
            </a:endParaRPr>
          </a:p>
        </p:txBody>
      </p:sp>
      <p:sp>
        <p:nvSpPr>
          <p:cNvPr id="6" name="Personalizzato 5">
            <a:hlinkClick r:id="rId4" action="ppaction://hlinksldjump" highlightClick="1"/>
          </p:cNvPr>
          <p:cNvSpPr/>
          <p:nvPr/>
        </p:nvSpPr>
        <p:spPr>
          <a:xfrm>
            <a:off x="686969" y="4597364"/>
            <a:ext cx="3020935" cy="415812"/>
          </a:xfrm>
          <a:prstGeom prst="actionButtonBlank">
            <a:avLst/>
          </a:prstGeom>
        </p:spPr>
        <p:style>
          <a:lnRef idx="1">
            <a:schemeClr val="dk1"/>
          </a:lnRef>
          <a:fillRef idx="2">
            <a:schemeClr val="dk1"/>
          </a:fillRef>
          <a:effectRef idx="1">
            <a:schemeClr val="dk1"/>
          </a:effectRef>
          <a:fontRef idx="minor">
            <a:schemeClr val="dk1"/>
          </a:fontRef>
        </p:style>
        <p:txBody>
          <a:bodyPr rtlCol="0" anchor="ctr"/>
          <a:lstStyle/>
          <a:p>
            <a:pPr algn="ctr"/>
            <a:r>
              <a:rPr lang="it-IT" sz="2000" dirty="0">
                <a:latin typeface="Century Schoolbook" pitchFamily="18" charset="0"/>
              </a:rPr>
              <a:t>Evoluzione demografica</a:t>
            </a:r>
          </a:p>
        </p:txBody>
      </p:sp>
      <p:sp>
        <p:nvSpPr>
          <p:cNvPr id="7" name="Personalizzato 6">
            <a:hlinkClick r:id="rId5" action="ppaction://hlinksldjump" highlightClick="1"/>
          </p:cNvPr>
          <p:cNvSpPr/>
          <p:nvPr/>
        </p:nvSpPr>
        <p:spPr>
          <a:xfrm>
            <a:off x="7146561" y="5733256"/>
            <a:ext cx="1800200" cy="396044"/>
          </a:xfrm>
          <a:prstGeom prst="actionButtonBlank">
            <a:avLst/>
          </a:prstGeom>
        </p:spPr>
        <p:style>
          <a:lnRef idx="1">
            <a:schemeClr val="dk1"/>
          </a:lnRef>
          <a:fillRef idx="2">
            <a:schemeClr val="dk1"/>
          </a:fillRef>
          <a:effectRef idx="1">
            <a:schemeClr val="dk1"/>
          </a:effectRef>
          <a:fontRef idx="minor">
            <a:schemeClr val="dk1"/>
          </a:fontRef>
        </p:style>
        <p:txBody>
          <a:bodyPr rtlCol="0" anchor="ctr"/>
          <a:lstStyle/>
          <a:p>
            <a:pPr algn="ctr"/>
            <a:r>
              <a:rPr lang="it-IT" sz="2000" dirty="0">
                <a:latin typeface="Century Schoolbook" pitchFamily="18" charset="0"/>
              </a:rPr>
              <a:t>Il turismo</a:t>
            </a: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67544" y="116632"/>
            <a:ext cx="8229600" cy="1143000"/>
          </a:xfrm>
        </p:spPr>
        <p:txBody>
          <a:bodyPr>
            <a:normAutofit/>
          </a:bodyPr>
          <a:lstStyle/>
          <a:p>
            <a:r>
              <a:rPr lang="it-IT" dirty="0" smtClean="0">
                <a:effectLst>
                  <a:glow rad="101600">
                    <a:schemeClr val="accent2">
                      <a:satMod val="175000"/>
                      <a:alpha val="40000"/>
                    </a:schemeClr>
                  </a:glow>
                  <a:reflection blurRad="6350" stA="55000" endA="300" endPos="45500" dir="5400000" sy="-100000" algn="bl" rotWithShape="0"/>
                </a:effectLst>
                <a:latin typeface="Freestyle Script" pitchFamily="66" charset="0"/>
              </a:rPr>
              <a:t>Un po’ di storia</a:t>
            </a:r>
            <a:endParaRPr lang="it-IT" dirty="0">
              <a:effectLst>
                <a:glow rad="101600">
                  <a:schemeClr val="accent2">
                    <a:satMod val="175000"/>
                    <a:alpha val="40000"/>
                  </a:schemeClr>
                </a:glow>
                <a:reflection blurRad="6350" stA="55000" endA="300" endPos="45500" dir="5400000" sy="-100000" algn="bl" rotWithShape="0"/>
              </a:effectLst>
              <a:latin typeface="Freestyle Script" pitchFamily="66" charset="0"/>
            </a:endParaRPr>
          </a:p>
        </p:txBody>
      </p:sp>
      <p:sp>
        <p:nvSpPr>
          <p:cNvPr id="3" name="Segnaposto contenuto 2"/>
          <p:cNvSpPr>
            <a:spLocks noGrp="1"/>
          </p:cNvSpPr>
          <p:nvPr>
            <p:ph idx="1"/>
          </p:nvPr>
        </p:nvSpPr>
        <p:spPr>
          <a:xfrm>
            <a:off x="0" y="3645024"/>
            <a:ext cx="9144000" cy="2520280"/>
          </a:xfrm>
        </p:spPr>
        <p:txBody>
          <a:bodyPr numCol="1">
            <a:noAutofit/>
          </a:bodyPr>
          <a:lstStyle/>
          <a:p>
            <a:pPr marL="0" indent="0" algn="just">
              <a:spcBef>
                <a:spcPts val="0"/>
              </a:spcBef>
              <a:buNone/>
            </a:pPr>
            <a:r>
              <a:rPr lang="it-IT" sz="2000" dirty="0" smtClean="0">
                <a:effectLst>
                  <a:outerShdw blurRad="38100" dist="38100" dir="2700000" algn="tl">
                    <a:srgbClr val="000000">
                      <a:alpha val="43137"/>
                    </a:srgbClr>
                  </a:outerShdw>
                </a:effectLst>
                <a:latin typeface="Century Gothic" pitchFamily="34" charset="0"/>
                <a:cs typeface="Calibri" pitchFamily="34" charset="0"/>
              </a:rPr>
              <a:t>La storia degli insediamenti umani nella valle è molto antica. </a:t>
            </a:r>
            <a:r>
              <a:rPr lang="it-IT" sz="2000" dirty="0" smtClean="0">
                <a:solidFill>
                  <a:schemeClr val="bg1"/>
                </a:solidFill>
                <a:effectLst>
                  <a:outerShdw blurRad="38100" dist="38100" dir="2700000" algn="tl">
                    <a:srgbClr val="000000">
                      <a:alpha val="43137"/>
                    </a:srgbClr>
                  </a:outerShdw>
                </a:effectLst>
                <a:latin typeface="Century Gothic" pitchFamily="34" charset="0"/>
                <a:cs typeface="Calibri" pitchFamily="34" charset="0"/>
              </a:rPr>
              <a:t>Numerose</a:t>
            </a:r>
            <a:r>
              <a:rPr lang="it-IT" sz="2000" dirty="0" smtClean="0">
                <a:effectLst>
                  <a:outerShdw blurRad="38100" dist="38100" dir="2700000" algn="tl">
                    <a:srgbClr val="000000">
                      <a:alpha val="43137"/>
                    </a:srgbClr>
                  </a:outerShdw>
                </a:effectLst>
                <a:latin typeface="Century Gothic" pitchFamily="34" charset="0"/>
                <a:cs typeface="Calibri" pitchFamily="34" charset="0"/>
              </a:rPr>
              <a:t> incisioni rupestri tracciate dalla mano dell’uomo nell’età del bronzo, </a:t>
            </a:r>
            <a:r>
              <a:rPr lang="it-IT" sz="2000" dirty="0" smtClean="0">
                <a:solidFill>
                  <a:schemeClr val="bg1"/>
                </a:solidFill>
                <a:effectLst>
                  <a:outerShdw blurRad="38100" dist="38100" dir="2700000" algn="tl">
                    <a:srgbClr val="000000">
                      <a:alpha val="43137"/>
                    </a:srgbClr>
                  </a:outerShdw>
                </a:effectLst>
                <a:latin typeface="Century Gothic" pitchFamily="34" charset="0"/>
                <a:cs typeface="Calibri" pitchFamily="34" charset="0"/>
              </a:rPr>
              <a:t>che </a:t>
            </a:r>
            <a:r>
              <a:rPr lang="it-IT" sz="2000" dirty="0" smtClean="0">
                <a:effectLst>
                  <a:outerShdw blurRad="38100" dist="38100" dir="2700000" algn="tl">
                    <a:srgbClr val="000000">
                      <a:alpha val="43137"/>
                    </a:srgbClr>
                  </a:outerShdw>
                </a:effectLst>
                <a:latin typeface="Century Gothic" pitchFamily="34" charset="0"/>
                <a:cs typeface="Calibri" pitchFamily="34" charset="0"/>
              </a:rPr>
              <a:t>si rinvengono su massi posti solitamente in luoghi dominanti, </a:t>
            </a:r>
            <a:r>
              <a:rPr lang="it-IT" sz="2000" dirty="0" smtClean="0">
                <a:solidFill>
                  <a:schemeClr val="bg1"/>
                </a:solidFill>
                <a:effectLst>
                  <a:outerShdw blurRad="38100" dist="38100" dir="2700000" algn="tl">
                    <a:srgbClr val="000000">
                      <a:alpha val="43137"/>
                    </a:srgbClr>
                  </a:outerShdw>
                </a:effectLst>
                <a:latin typeface="Century Gothic" pitchFamily="34" charset="0"/>
                <a:cs typeface="Calibri" pitchFamily="34" charset="0"/>
              </a:rPr>
              <a:t>attestano</a:t>
            </a:r>
            <a:r>
              <a:rPr lang="it-IT" sz="2000" dirty="0" smtClean="0">
                <a:effectLst>
                  <a:outerShdw blurRad="38100" dist="38100" dir="2700000" algn="tl">
                    <a:srgbClr val="000000">
                      <a:alpha val="43137"/>
                    </a:srgbClr>
                  </a:outerShdw>
                </a:effectLst>
                <a:latin typeface="Century Gothic" pitchFamily="34" charset="0"/>
                <a:cs typeface="Calibri" pitchFamily="34" charset="0"/>
              </a:rPr>
              <a:t> che questo territorio fu abitato sin dalla preistoria. Alcune delle </a:t>
            </a:r>
            <a:r>
              <a:rPr lang="it-IT" sz="2000" dirty="0" smtClean="0">
                <a:solidFill>
                  <a:schemeClr val="bg1"/>
                </a:solidFill>
                <a:effectLst>
                  <a:outerShdw blurRad="38100" dist="38100" dir="2700000" algn="tl">
                    <a:srgbClr val="000000">
                      <a:alpha val="43137"/>
                    </a:srgbClr>
                  </a:outerShdw>
                </a:effectLst>
                <a:latin typeface="Century Gothic" pitchFamily="34" charset="0"/>
                <a:cs typeface="Calibri" pitchFamily="34" charset="0"/>
              </a:rPr>
              <a:t>incisioni </a:t>
            </a:r>
            <a:r>
              <a:rPr lang="it-IT" sz="2000" dirty="0" smtClean="0">
                <a:effectLst>
                  <a:outerShdw blurRad="38100" dist="38100" dir="2700000" algn="tl">
                    <a:srgbClr val="000000">
                      <a:alpha val="43137"/>
                    </a:srgbClr>
                  </a:outerShdw>
                </a:effectLst>
                <a:latin typeface="Century Gothic" pitchFamily="34" charset="0"/>
                <a:cs typeface="Calibri" pitchFamily="34" charset="0"/>
              </a:rPr>
              <a:t>riportate su massi di pietra rinvenuti sul territorio, lascerebbero </a:t>
            </a:r>
            <a:r>
              <a:rPr lang="it-IT" sz="2000" dirty="0" smtClean="0">
                <a:solidFill>
                  <a:schemeClr val="bg1"/>
                </a:solidFill>
                <a:effectLst>
                  <a:outerShdw blurRad="38100" dist="38100" dir="2700000" algn="tl">
                    <a:srgbClr val="000000">
                      <a:alpha val="43137"/>
                    </a:srgbClr>
                  </a:outerShdw>
                </a:effectLst>
                <a:latin typeface="Century Gothic" pitchFamily="34" charset="0"/>
                <a:cs typeface="Calibri" pitchFamily="34" charset="0"/>
              </a:rPr>
              <a:t>datare i </a:t>
            </a:r>
            <a:r>
              <a:rPr lang="it-IT" sz="2000" dirty="0" smtClean="0">
                <a:effectLst>
                  <a:outerShdw blurRad="38100" dist="38100" dir="2700000" algn="tl">
                    <a:srgbClr val="000000">
                      <a:alpha val="43137"/>
                    </a:srgbClr>
                  </a:outerShdw>
                </a:effectLst>
                <a:latin typeface="Century Gothic" pitchFamily="34" charset="0"/>
                <a:cs typeface="Calibri" pitchFamily="34" charset="0"/>
              </a:rPr>
              <a:t>primi insediamenti all’incirca nel 2000 a.C. Ignota </a:t>
            </a:r>
            <a:r>
              <a:rPr lang="it-IT" sz="2000" dirty="0" smtClean="0">
                <a:solidFill>
                  <a:schemeClr val="bg1"/>
                </a:solidFill>
                <a:effectLst>
                  <a:outerShdw blurRad="38100" dist="38100" dir="2700000" algn="tl">
                    <a:srgbClr val="000000">
                      <a:alpha val="43137"/>
                    </a:srgbClr>
                  </a:outerShdw>
                </a:effectLst>
                <a:latin typeface="Century Gothic" pitchFamily="34" charset="0"/>
                <a:cs typeface="Calibri" pitchFamily="34" charset="0"/>
              </a:rPr>
              <a:t>è l’origine del popolo </a:t>
            </a:r>
            <a:r>
              <a:rPr lang="it-IT" sz="2000" dirty="0" smtClean="0">
                <a:effectLst>
                  <a:outerShdw blurRad="38100" dist="38100" dir="2700000" algn="tl">
                    <a:srgbClr val="000000">
                      <a:alpha val="43137"/>
                    </a:srgbClr>
                  </a:outerShdw>
                </a:effectLst>
                <a:latin typeface="Century Gothic" pitchFamily="34" charset="0"/>
                <a:cs typeface="Calibri" pitchFamily="34" charset="0"/>
              </a:rPr>
              <a:t>che, migrando di terra in terra, </a:t>
            </a:r>
            <a:r>
              <a:rPr lang="it-IT" sz="2000" dirty="0" smtClean="0">
                <a:solidFill>
                  <a:schemeClr val="bg1"/>
                </a:solidFill>
                <a:effectLst>
                  <a:outerShdw blurRad="38100" dist="38100" dir="2700000" algn="tl">
                    <a:srgbClr val="000000">
                      <a:alpha val="43137"/>
                    </a:srgbClr>
                  </a:outerShdw>
                </a:effectLst>
                <a:latin typeface="Century Gothic" pitchFamily="34" charset="0"/>
                <a:cs typeface="Calibri" pitchFamily="34" charset="0"/>
              </a:rPr>
              <a:t>s’insediò per primo nella Val Veddasca. </a:t>
            </a:r>
            <a:r>
              <a:rPr lang="it-IT" sz="2000" dirty="0" smtClean="0">
                <a:effectLst>
                  <a:outerShdw blurRad="38100" dist="38100" dir="2700000" algn="tl">
                    <a:srgbClr val="000000">
                      <a:alpha val="43137"/>
                    </a:srgbClr>
                  </a:outerShdw>
                </a:effectLst>
                <a:latin typeface="Century Gothic" pitchFamily="34" charset="0"/>
                <a:cs typeface="Calibri" pitchFamily="34" charset="0"/>
              </a:rPr>
              <a:t>Molti indizi farebbero pensare</a:t>
            </a:r>
            <a:r>
              <a:rPr lang="it-IT" sz="2000" dirty="0" smtClean="0">
                <a:solidFill>
                  <a:schemeClr val="bg1"/>
                </a:solidFill>
                <a:effectLst>
                  <a:outerShdw blurRad="38100" dist="38100" dir="2700000" algn="tl">
                    <a:srgbClr val="000000">
                      <a:alpha val="43137"/>
                    </a:srgbClr>
                  </a:outerShdw>
                </a:effectLst>
                <a:latin typeface="Century Gothic" pitchFamily="34" charset="0"/>
                <a:cs typeface="Calibri" pitchFamily="34" charset="0"/>
              </a:rPr>
              <a:t> ad un ceppo ibero-ligure.</a:t>
            </a:r>
          </a:p>
          <a:p>
            <a:pPr algn="just">
              <a:buNone/>
            </a:pPr>
            <a:endParaRPr lang="it-IT" sz="2000" dirty="0">
              <a:effectLst>
                <a:outerShdw blurRad="38100" dist="38100" dir="2700000" algn="tl">
                  <a:srgbClr val="000000">
                    <a:alpha val="43137"/>
                  </a:srgbClr>
                </a:outerShdw>
              </a:effectLst>
            </a:endParaRPr>
          </a:p>
        </p:txBody>
      </p:sp>
      <p:sp>
        <p:nvSpPr>
          <p:cNvPr id="4" name="Indietro o precedente 3">
            <a:hlinkClick r:id="" action="ppaction://hlinkshowjump?jump=previousslide" highlightClick="1"/>
          </p:cNvPr>
          <p:cNvSpPr/>
          <p:nvPr/>
        </p:nvSpPr>
        <p:spPr>
          <a:xfrm>
            <a:off x="7169013" y="6291318"/>
            <a:ext cx="360040" cy="34203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Pagina iniziale 4">
            <a:hlinkClick r:id="rId3" action="ppaction://hlinksldjump" highlightClick="1"/>
          </p:cNvPr>
          <p:cNvSpPr/>
          <p:nvPr/>
        </p:nvSpPr>
        <p:spPr>
          <a:xfrm>
            <a:off x="7627912" y="6291318"/>
            <a:ext cx="432048" cy="324036"/>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Avanti o successivo 5">
            <a:hlinkClick r:id="" action="ppaction://hlinkshowjump?jump=nextslide" highlightClick="1"/>
          </p:cNvPr>
          <p:cNvSpPr/>
          <p:nvPr/>
        </p:nvSpPr>
        <p:spPr>
          <a:xfrm>
            <a:off x="8172400" y="6291318"/>
            <a:ext cx="360040" cy="34203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cSld>
  <p:clrMapOvr>
    <a:masterClrMapping/>
  </p:clrMapOvr>
  <p:transition spd="slow" advClick="0" advTm="1200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2.1"/>
</p:tagLst>
</file>

<file path=ppt/tags/tag2.xml><?xml version="1.0" encoding="utf-8"?>
<p:tagLst xmlns:a="http://schemas.openxmlformats.org/drawingml/2006/main" xmlns:r="http://schemas.openxmlformats.org/officeDocument/2006/relationships" xmlns:p="http://schemas.openxmlformats.org/presentationml/2006/main">
  <p:tag name="TIMING" val="|0.6|1.2|1.9"/>
</p:tagLst>
</file>

<file path=ppt/tags/tag3.xml><?xml version="1.0" encoding="utf-8"?>
<p:tagLst xmlns:a="http://schemas.openxmlformats.org/drawingml/2006/main" xmlns:r="http://schemas.openxmlformats.org/officeDocument/2006/relationships" xmlns:p="http://schemas.openxmlformats.org/presentationml/2006/main">
  <p:tag name="TIMING" val="|0.5|1.8|1.4|0.9"/>
</p:tagLst>
</file>

<file path=ppt/tags/tag4.xml><?xml version="1.0" encoding="utf-8"?>
<p:tagLst xmlns:a="http://schemas.openxmlformats.org/drawingml/2006/main" xmlns:r="http://schemas.openxmlformats.org/officeDocument/2006/relationships" xmlns:p="http://schemas.openxmlformats.org/presentationml/2006/main">
  <p:tag name="TIMING" val="|0.9|0.9|0.8|1.2"/>
</p:tagLst>
</file>

<file path=ppt/tags/tag5.xml><?xml version="1.0" encoding="utf-8"?>
<p:tagLst xmlns:a="http://schemas.openxmlformats.org/drawingml/2006/main" xmlns:r="http://schemas.openxmlformats.org/officeDocument/2006/relationships" xmlns:p="http://schemas.openxmlformats.org/presentationml/2006/main">
  <p:tag name="TIMING" val="|1|0.8|0.8"/>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1332</TotalTime>
  <Words>1871</Words>
  <Application>Microsoft Office PowerPoint</Application>
  <PresentationFormat>Presentazione su schermo (4:3)</PresentationFormat>
  <Paragraphs>180</Paragraphs>
  <Slides>35</Slides>
  <Notes>2</Notes>
  <HiddenSlides>0</HiddenSlides>
  <MMClips>0</MMClips>
  <ScaleCrop>false</ScaleCrop>
  <HeadingPairs>
    <vt:vector size="4" baseType="variant">
      <vt:variant>
        <vt:lpstr>Tema</vt:lpstr>
      </vt:variant>
      <vt:variant>
        <vt:i4>1</vt:i4>
      </vt:variant>
      <vt:variant>
        <vt:lpstr>Titoli diapositive</vt:lpstr>
      </vt:variant>
      <vt:variant>
        <vt:i4>35</vt:i4>
      </vt:variant>
    </vt:vector>
  </HeadingPairs>
  <TitlesOfParts>
    <vt:vector size="36" baseType="lpstr">
      <vt:lpstr>Tema di Office</vt:lpstr>
      <vt:lpstr>IL NOSTRO PAESAGGIO RURALE</vt:lpstr>
      <vt:lpstr>INDICE</vt:lpstr>
      <vt:lpstr>Diapositiva 3</vt:lpstr>
      <vt:lpstr>I muretti a secco </vt:lpstr>
      <vt:lpstr>Percorsi di montagna</vt:lpstr>
      <vt:lpstr>Le case</vt:lpstr>
      <vt:lpstr>La mulattiera</vt:lpstr>
      <vt:lpstr>CURIGLIA CON MONTEVIASCO</vt:lpstr>
      <vt:lpstr>Un po’ di storia</vt:lpstr>
      <vt:lpstr>Curiglia</vt:lpstr>
      <vt:lpstr>La leggenda di Monteviasco</vt:lpstr>
      <vt:lpstr>Evoluzione Demografica</vt:lpstr>
      <vt:lpstr>Diapositiva 13</vt:lpstr>
      <vt:lpstr>Diapositiva 14</vt:lpstr>
      <vt:lpstr>Diapositiva 15</vt:lpstr>
      <vt:lpstr>Diapositiva 16</vt:lpstr>
      <vt:lpstr>COM’É FATTO UN MULINO?</vt:lpstr>
      <vt:lpstr>LA STORIA DEI MULINI DI PIERO</vt:lpstr>
      <vt:lpstr>IL MASSO DI PIERO E IL MASSO DELLE CROCI</vt:lpstr>
      <vt:lpstr>Diapositiva 20</vt:lpstr>
      <vt:lpstr>Cos’è un alpeggio?</vt:lpstr>
      <vt:lpstr>Nei pressi di Curiglia con Monteviasco sono caratteristici gli alpeggi di Sarona e dell'Alpone ,un tempo adibiti alla transumanza delle bestie e oggi… </vt:lpstr>
      <vt:lpstr>L’Alpone</vt:lpstr>
      <vt:lpstr>Sarona</vt:lpstr>
      <vt:lpstr>ALPE MERIGETTO</vt:lpstr>
      <vt:lpstr>Frazione merigetto</vt:lpstr>
      <vt:lpstr>LA CAPANNA MERIGETTO</vt:lpstr>
      <vt:lpstr>La fauna della Val Veddasca</vt:lpstr>
      <vt:lpstr>La flora dell’alto Luinese …</vt:lpstr>
      <vt:lpstr>PRODOTTI TIPICI</vt:lpstr>
      <vt:lpstr>IL VIOLINO DI CAPRA</vt:lpstr>
      <vt:lpstr>LA FORMAGGELLA DEL LUINESE</vt:lpstr>
      <vt:lpstr>FORMAGGI FRESCHI</vt:lpstr>
      <vt:lpstr>2^ B IT Turismo</vt:lpstr>
      <vt:lpstr>Sitografia &amp; bibliografia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NOSTRO PAESAGGIO RURALE</dc:title>
  <dc:creator>virginia.tortora</dc:creator>
  <cp:lastModifiedBy>veronica.veronesi</cp:lastModifiedBy>
  <cp:revision>169</cp:revision>
  <dcterms:created xsi:type="dcterms:W3CDTF">2012-04-14T09:53:40Z</dcterms:created>
  <dcterms:modified xsi:type="dcterms:W3CDTF">2012-04-19T09:13:40Z</dcterms:modified>
</cp:coreProperties>
</file>